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23.jpg" ContentType="image/jpeg"/>
  <Override PartName="/ppt/media/image26.jpg" ContentType="image/jpeg"/>
  <Override PartName="/ppt/notesSlides/notesSlide2.xml" ContentType="application/vnd.openxmlformats-officedocument.presentationml.notesSlide+xml"/>
  <Override PartName="/ppt/media/image48.jpg" ContentType="image/jpeg"/>
  <Override PartName="/ppt/media/image49.jpg" ContentType="image/jpeg"/>
  <Override PartName="/ppt/media/image50.jpg" ContentType="image/jpeg"/>
  <Override PartName="/ppt/media/image51.jpg" ContentType="image/jpe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7" r:id="rId2"/>
    <p:sldId id="256" r:id="rId3"/>
    <p:sldId id="258" r:id="rId4"/>
    <p:sldId id="259" r:id="rId5"/>
    <p:sldId id="277" r:id="rId6"/>
    <p:sldId id="260" r:id="rId7"/>
    <p:sldId id="262" r:id="rId8"/>
    <p:sldId id="279"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6" r:id="rId22"/>
    <p:sldId id="27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996600"/>
    <a:srgbClr val="CC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Kiểu Trung bình 2 - Màu chủ đề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Kiểu Trung bình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Không có Kiểu, Không có Lưới">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Không có Kiểu, Lưới Bảng">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49" autoAdjust="0"/>
    <p:restoredTop sz="94660"/>
  </p:normalViewPr>
  <p:slideViewPr>
    <p:cSldViewPr snapToGrid="0">
      <p:cViewPr varScale="1">
        <p:scale>
          <a:sx n="78" d="100"/>
          <a:sy n="78" d="100"/>
        </p:scale>
        <p:origin x="579" y="45"/>
      </p:cViewPr>
      <p:guideLst/>
    </p:cSldViewPr>
  </p:slideViewPr>
  <p:notesTextViewPr>
    <p:cViewPr>
      <p:scale>
        <a:sx n="1" d="1"/>
        <a:sy n="1" d="1"/>
      </p:scale>
      <p:origin x="0" y="0"/>
    </p:cViewPr>
  </p:notesTextViewPr>
  <p:notesViewPr>
    <p:cSldViewPr snapToGrid="0">
      <p:cViewPr varScale="1">
        <p:scale>
          <a:sx n="62" d="100"/>
          <a:sy n="62" d="100"/>
        </p:scale>
        <p:origin x="2931" y="45"/>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jpg>
</file>

<file path=ppt/media/image49.jpg>
</file>

<file path=ppt/media/image5.jpeg>
</file>

<file path=ppt/media/image50.jpg>
</file>

<file path=ppt/media/image51.jpg>
</file>

<file path=ppt/media/image52.png>
</file>

<file path=ppt/media/image53.png>
</file>

<file path=ppt/media/image54.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Chỗ dành sẵn cho Ngày tháng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8A3CD-D714-4376-AE5D-49D708E759E0}" type="datetimeFigureOut">
              <a:rPr lang="en-US" smtClean="0"/>
              <a:t>12/25/2024</a:t>
            </a:fld>
            <a:endParaRPr lang="en-US"/>
          </a:p>
        </p:txBody>
      </p:sp>
      <p:sp>
        <p:nvSpPr>
          <p:cNvPr id="4" name="Chỗ dành sẵn cho Hình ảnh của Bản chiế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Chỗ dành sẵn cho Ghi ch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6" name="Chỗ dành sẵn cho Chân trang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Chỗ dành sẵn cho Số hiệu Bản chiế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CB0B58-A386-48FE-83F6-57EF9F69D00A}" type="slidenum">
              <a:rPr lang="en-US" smtClean="0"/>
              <a:t>‹#›</a:t>
            </a:fld>
            <a:endParaRPr lang="en-US"/>
          </a:p>
        </p:txBody>
      </p:sp>
    </p:spTree>
    <p:extLst>
      <p:ext uri="{BB962C8B-B14F-4D97-AF65-F5344CB8AC3E}">
        <p14:creationId xmlns:p14="http://schemas.microsoft.com/office/powerpoint/2010/main" val="41643469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endParaRPr lang="en-US" dirty="0"/>
          </a:p>
        </p:txBody>
      </p:sp>
      <p:sp>
        <p:nvSpPr>
          <p:cNvPr id="4" name="Chỗ dành sẵn cho Số hiệu Bản chiếu 3"/>
          <p:cNvSpPr>
            <a:spLocks noGrp="1"/>
          </p:cNvSpPr>
          <p:nvPr>
            <p:ph type="sldNum" sz="quarter" idx="5"/>
          </p:nvPr>
        </p:nvSpPr>
        <p:spPr/>
        <p:txBody>
          <a:bodyPr/>
          <a:lstStyle/>
          <a:p>
            <a:fld id="{A3CB0B58-A386-48FE-83F6-57EF9F69D00A}" type="slidenum">
              <a:rPr lang="en-US" smtClean="0"/>
              <a:t>3</a:t>
            </a:fld>
            <a:endParaRPr lang="en-US"/>
          </a:p>
        </p:txBody>
      </p:sp>
    </p:spTree>
    <p:extLst>
      <p:ext uri="{BB962C8B-B14F-4D97-AF65-F5344CB8AC3E}">
        <p14:creationId xmlns:p14="http://schemas.microsoft.com/office/powerpoint/2010/main" val="1255760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endParaRPr lang="en-US"/>
          </a:p>
        </p:txBody>
      </p:sp>
      <p:sp>
        <p:nvSpPr>
          <p:cNvPr id="4" name="Chỗ dành sẵn cho Số hiệu Bản chiếu 3"/>
          <p:cNvSpPr>
            <a:spLocks noGrp="1"/>
          </p:cNvSpPr>
          <p:nvPr>
            <p:ph type="sldNum" sz="quarter" idx="5"/>
          </p:nvPr>
        </p:nvSpPr>
        <p:spPr/>
        <p:txBody>
          <a:bodyPr/>
          <a:lstStyle/>
          <a:p>
            <a:fld id="{A3CB0B58-A386-48FE-83F6-57EF9F69D00A}" type="slidenum">
              <a:rPr lang="en-US" smtClean="0"/>
              <a:t>13</a:t>
            </a:fld>
            <a:endParaRPr lang="en-US"/>
          </a:p>
        </p:txBody>
      </p:sp>
    </p:spTree>
    <p:extLst>
      <p:ext uri="{BB962C8B-B14F-4D97-AF65-F5344CB8AC3E}">
        <p14:creationId xmlns:p14="http://schemas.microsoft.com/office/powerpoint/2010/main" val="2286810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F4E3C29-FCF3-5EEA-DC65-7614F099590D}"/>
              </a:ext>
            </a:extLst>
          </p:cNvPr>
          <p:cNvSpPr>
            <a:spLocks noGrp="1"/>
          </p:cNvSpPr>
          <p:nvPr>
            <p:ph type="ctrTitle"/>
          </p:nvPr>
        </p:nvSpPr>
        <p:spPr>
          <a:xfrm>
            <a:off x="1524000" y="1122363"/>
            <a:ext cx="9144000" cy="2387600"/>
          </a:xfrm>
        </p:spPr>
        <p:txBody>
          <a:bodyPr anchor="b"/>
          <a:lstStyle>
            <a:lvl1pPr algn="ctr">
              <a:defRPr sz="6000"/>
            </a:lvl1pPr>
          </a:lstStyle>
          <a:p>
            <a:r>
              <a:rPr lang="vi-VN"/>
              <a:t>Bấm để sửa kiểu tiêu đề Bản cái</a:t>
            </a:r>
            <a:endParaRPr lang="en-US"/>
          </a:p>
        </p:txBody>
      </p:sp>
      <p:sp>
        <p:nvSpPr>
          <p:cNvPr id="3" name="Tiêu đề phụ 2">
            <a:extLst>
              <a:ext uri="{FF2B5EF4-FFF2-40B4-BE49-F238E27FC236}">
                <a16:creationId xmlns:a16="http://schemas.microsoft.com/office/drawing/2014/main" id="{7C819C90-4D62-62CB-90DF-3F8D47F149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endParaRPr lang="en-US"/>
          </a:p>
        </p:txBody>
      </p:sp>
      <p:sp>
        <p:nvSpPr>
          <p:cNvPr id="4" name="Chỗ dành sẵn cho Ngày tháng 3">
            <a:extLst>
              <a:ext uri="{FF2B5EF4-FFF2-40B4-BE49-F238E27FC236}">
                <a16:creationId xmlns:a16="http://schemas.microsoft.com/office/drawing/2014/main" id="{DA3A8712-8ECB-90D1-E488-BA0A5CB636AF}"/>
              </a:ext>
            </a:extLst>
          </p:cNvPr>
          <p:cNvSpPr>
            <a:spLocks noGrp="1"/>
          </p:cNvSpPr>
          <p:nvPr>
            <p:ph type="dt" sz="half" idx="10"/>
          </p:nvPr>
        </p:nvSpPr>
        <p:spPr/>
        <p:txBody>
          <a:bodyPr/>
          <a:lstStyle/>
          <a:p>
            <a:fld id="{25451746-4A5E-4039-8990-276F06FD82F7}" type="datetime1">
              <a:rPr lang="en-US" smtClean="0"/>
              <a:t>12/25/2024</a:t>
            </a:fld>
            <a:endParaRPr lang="en-US"/>
          </a:p>
        </p:txBody>
      </p:sp>
      <p:sp>
        <p:nvSpPr>
          <p:cNvPr id="5" name="Chỗ dành sẵn cho Chân trang 4">
            <a:extLst>
              <a:ext uri="{FF2B5EF4-FFF2-40B4-BE49-F238E27FC236}">
                <a16:creationId xmlns:a16="http://schemas.microsoft.com/office/drawing/2014/main" id="{2DA9B65C-BD0E-FB58-DBFE-3033C3A22E67}"/>
              </a:ext>
            </a:extLst>
          </p:cNvPr>
          <p:cNvSpPr>
            <a:spLocks noGrp="1"/>
          </p:cNvSpPr>
          <p:nvPr>
            <p:ph type="ftr" sz="quarter" idx="11"/>
          </p:nvPr>
        </p:nvSpPr>
        <p:spPr/>
        <p:txBody>
          <a:bodyPr/>
          <a:lstStyle/>
          <a:p>
            <a:endParaRPr lang="en-US"/>
          </a:p>
        </p:txBody>
      </p:sp>
      <p:sp>
        <p:nvSpPr>
          <p:cNvPr id="6" name="Chỗ dành sẵn cho Số hiệu Bản chiếu 5">
            <a:extLst>
              <a:ext uri="{FF2B5EF4-FFF2-40B4-BE49-F238E27FC236}">
                <a16:creationId xmlns:a16="http://schemas.microsoft.com/office/drawing/2014/main" id="{4F643BEB-7352-CD3F-E1BC-7EF187AC0D5E}"/>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4088521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6749C8E-6E3F-51C4-7BB1-64BF859B30EA}"/>
              </a:ext>
            </a:extLst>
          </p:cNvPr>
          <p:cNvSpPr>
            <a:spLocks noGrp="1"/>
          </p:cNvSpPr>
          <p:nvPr>
            <p:ph type="title"/>
          </p:nvPr>
        </p:nvSpPr>
        <p:spPr/>
        <p:txBody>
          <a:bodyPr/>
          <a:lstStyle/>
          <a:p>
            <a:r>
              <a:rPr lang="vi-VN"/>
              <a:t>Bấm để sửa kiểu tiêu đề Bản cái</a:t>
            </a:r>
            <a:endParaRPr lang="en-US"/>
          </a:p>
        </p:txBody>
      </p:sp>
      <p:sp>
        <p:nvSpPr>
          <p:cNvPr id="3" name="Chỗ dành sẵn cho Văn bản Dọc 2">
            <a:extLst>
              <a:ext uri="{FF2B5EF4-FFF2-40B4-BE49-F238E27FC236}">
                <a16:creationId xmlns:a16="http://schemas.microsoft.com/office/drawing/2014/main" id="{481003C1-A3EA-85C0-6FB1-28CF90B2AD4E}"/>
              </a:ext>
            </a:extLst>
          </p:cNvPr>
          <p:cNvSpPr>
            <a:spLocks noGrp="1"/>
          </p:cNvSpPr>
          <p:nvPr>
            <p:ph type="body" orient="vert" idx="1"/>
          </p:nvPr>
        </p:nvSpPr>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a:extLst>
              <a:ext uri="{FF2B5EF4-FFF2-40B4-BE49-F238E27FC236}">
                <a16:creationId xmlns:a16="http://schemas.microsoft.com/office/drawing/2014/main" id="{91F4990C-93E8-20D9-686D-D9DDAFB75382}"/>
              </a:ext>
            </a:extLst>
          </p:cNvPr>
          <p:cNvSpPr>
            <a:spLocks noGrp="1"/>
          </p:cNvSpPr>
          <p:nvPr>
            <p:ph type="dt" sz="half" idx="10"/>
          </p:nvPr>
        </p:nvSpPr>
        <p:spPr/>
        <p:txBody>
          <a:bodyPr/>
          <a:lstStyle/>
          <a:p>
            <a:fld id="{F1DFD4FD-BD53-4371-B0CD-3ACB7006FD5A}" type="datetime1">
              <a:rPr lang="en-US" smtClean="0"/>
              <a:t>12/25/2024</a:t>
            </a:fld>
            <a:endParaRPr lang="en-US"/>
          </a:p>
        </p:txBody>
      </p:sp>
      <p:sp>
        <p:nvSpPr>
          <p:cNvPr id="5" name="Chỗ dành sẵn cho Chân trang 4">
            <a:extLst>
              <a:ext uri="{FF2B5EF4-FFF2-40B4-BE49-F238E27FC236}">
                <a16:creationId xmlns:a16="http://schemas.microsoft.com/office/drawing/2014/main" id="{1EBF64B8-0E6E-B29E-91E1-9D30DDB9A27E}"/>
              </a:ext>
            </a:extLst>
          </p:cNvPr>
          <p:cNvSpPr>
            <a:spLocks noGrp="1"/>
          </p:cNvSpPr>
          <p:nvPr>
            <p:ph type="ftr" sz="quarter" idx="11"/>
          </p:nvPr>
        </p:nvSpPr>
        <p:spPr/>
        <p:txBody>
          <a:bodyPr/>
          <a:lstStyle/>
          <a:p>
            <a:endParaRPr lang="en-US"/>
          </a:p>
        </p:txBody>
      </p:sp>
      <p:sp>
        <p:nvSpPr>
          <p:cNvPr id="6" name="Chỗ dành sẵn cho Số hiệu Bản chiếu 5">
            <a:extLst>
              <a:ext uri="{FF2B5EF4-FFF2-40B4-BE49-F238E27FC236}">
                <a16:creationId xmlns:a16="http://schemas.microsoft.com/office/drawing/2014/main" id="{0977E31A-61AD-B85F-8595-4F362030BDCA}"/>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4080516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ề Dọc 1">
            <a:extLst>
              <a:ext uri="{FF2B5EF4-FFF2-40B4-BE49-F238E27FC236}">
                <a16:creationId xmlns:a16="http://schemas.microsoft.com/office/drawing/2014/main" id="{9685438C-D79F-C618-243B-0AFD0CDD8813}"/>
              </a:ext>
            </a:extLst>
          </p:cNvPr>
          <p:cNvSpPr>
            <a:spLocks noGrp="1"/>
          </p:cNvSpPr>
          <p:nvPr>
            <p:ph type="title" orient="vert"/>
          </p:nvPr>
        </p:nvSpPr>
        <p:spPr>
          <a:xfrm>
            <a:off x="8724900" y="365125"/>
            <a:ext cx="2628900" cy="5811838"/>
          </a:xfrm>
        </p:spPr>
        <p:txBody>
          <a:bodyPr vert="eaVert"/>
          <a:lstStyle/>
          <a:p>
            <a:r>
              <a:rPr lang="vi-VN"/>
              <a:t>Bấm để sửa kiểu tiêu đề Bản cái</a:t>
            </a:r>
            <a:endParaRPr lang="en-US"/>
          </a:p>
        </p:txBody>
      </p:sp>
      <p:sp>
        <p:nvSpPr>
          <p:cNvPr id="3" name="Chỗ dành sẵn cho Văn bản Dọc 2">
            <a:extLst>
              <a:ext uri="{FF2B5EF4-FFF2-40B4-BE49-F238E27FC236}">
                <a16:creationId xmlns:a16="http://schemas.microsoft.com/office/drawing/2014/main" id="{E8A3C739-09AF-2565-0267-9A622399E37E}"/>
              </a:ext>
            </a:extLst>
          </p:cNvPr>
          <p:cNvSpPr>
            <a:spLocks noGrp="1"/>
          </p:cNvSpPr>
          <p:nvPr>
            <p:ph type="body" orient="vert" idx="1"/>
          </p:nvPr>
        </p:nvSpPr>
        <p:spPr>
          <a:xfrm>
            <a:off x="838200" y="365125"/>
            <a:ext cx="7734300" cy="5811838"/>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a:extLst>
              <a:ext uri="{FF2B5EF4-FFF2-40B4-BE49-F238E27FC236}">
                <a16:creationId xmlns:a16="http://schemas.microsoft.com/office/drawing/2014/main" id="{6C3D3648-92BE-D3F0-8BEB-80A0CC518734}"/>
              </a:ext>
            </a:extLst>
          </p:cNvPr>
          <p:cNvSpPr>
            <a:spLocks noGrp="1"/>
          </p:cNvSpPr>
          <p:nvPr>
            <p:ph type="dt" sz="half" idx="10"/>
          </p:nvPr>
        </p:nvSpPr>
        <p:spPr/>
        <p:txBody>
          <a:bodyPr/>
          <a:lstStyle/>
          <a:p>
            <a:fld id="{50C3D610-BB70-452A-B0D4-C8B7662F51E2}" type="datetime1">
              <a:rPr lang="en-US" smtClean="0"/>
              <a:t>12/25/2024</a:t>
            </a:fld>
            <a:endParaRPr lang="en-US"/>
          </a:p>
        </p:txBody>
      </p:sp>
      <p:sp>
        <p:nvSpPr>
          <p:cNvPr id="5" name="Chỗ dành sẵn cho Chân trang 4">
            <a:extLst>
              <a:ext uri="{FF2B5EF4-FFF2-40B4-BE49-F238E27FC236}">
                <a16:creationId xmlns:a16="http://schemas.microsoft.com/office/drawing/2014/main" id="{C0F25A11-58C8-F49A-6310-FAC7223AB791}"/>
              </a:ext>
            </a:extLst>
          </p:cNvPr>
          <p:cNvSpPr>
            <a:spLocks noGrp="1"/>
          </p:cNvSpPr>
          <p:nvPr>
            <p:ph type="ftr" sz="quarter" idx="11"/>
          </p:nvPr>
        </p:nvSpPr>
        <p:spPr/>
        <p:txBody>
          <a:bodyPr/>
          <a:lstStyle/>
          <a:p>
            <a:endParaRPr lang="en-US"/>
          </a:p>
        </p:txBody>
      </p:sp>
      <p:sp>
        <p:nvSpPr>
          <p:cNvPr id="6" name="Chỗ dành sẵn cho Số hiệu Bản chiếu 5">
            <a:extLst>
              <a:ext uri="{FF2B5EF4-FFF2-40B4-BE49-F238E27FC236}">
                <a16:creationId xmlns:a16="http://schemas.microsoft.com/office/drawing/2014/main" id="{5157E254-F53D-33AE-B24C-0678F7F60CA7}"/>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2131573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68EE89A-5951-1CDF-977A-FD656EAD6C5E}"/>
              </a:ext>
            </a:extLst>
          </p:cNvPr>
          <p:cNvSpPr>
            <a:spLocks noGrp="1"/>
          </p:cNvSpPr>
          <p:nvPr>
            <p:ph type="title"/>
          </p:nvPr>
        </p:nvSpPr>
        <p:spPr/>
        <p:txBody>
          <a:bodyPr/>
          <a:lstStyle/>
          <a:p>
            <a:r>
              <a:rPr lang="vi-VN"/>
              <a:t>Bấm để sửa kiểu tiêu đề Bản cái</a:t>
            </a:r>
            <a:endParaRPr lang="en-US"/>
          </a:p>
        </p:txBody>
      </p:sp>
      <p:sp>
        <p:nvSpPr>
          <p:cNvPr id="3" name="Chỗ dành sẵn cho Nội dung 2">
            <a:extLst>
              <a:ext uri="{FF2B5EF4-FFF2-40B4-BE49-F238E27FC236}">
                <a16:creationId xmlns:a16="http://schemas.microsoft.com/office/drawing/2014/main" id="{9617251D-1660-CEE0-09C7-397C9C38EBC7}"/>
              </a:ext>
            </a:extLst>
          </p:cNvPr>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a:extLst>
              <a:ext uri="{FF2B5EF4-FFF2-40B4-BE49-F238E27FC236}">
                <a16:creationId xmlns:a16="http://schemas.microsoft.com/office/drawing/2014/main" id="{0342A8CA-CBEE-0BCA-F601-91CEDCD4BB73}"/>
              </a:ext>
            </a:extLst>
          </p:cNvPr>
          <p:cNvSpPr>
            <a:spLocks noGrp="1"/>
          </p:cNvSpPr>
          <p:nvPr>
            <p:ph type="dt" sz="half" idx="10"/>
          </p:nvPr>
        </p:nvSpPr>
        <p:spPr/>
        <p:txBody>
          <a:bodyPr/>
          <a:lstStyle/>
          <a:p>
            <a:fld id="{765E1CC7-86C6-4B01-9AB2-F7AA5DF0F89C}" type="datetime1">
              <a:rPr lang="en-US" smtClean="0"/>
              <a:t>12/25/2024</a:t>
            </a:fld>
            <a:endParaRPr lang="en-US"/>
          </a:p>
        </p:txBody>
      </p:sp>
      <p:sp>
        <p:nvSpPr>
          <p:cNvPr id="5" name="Chỗ dành sẵn cho Chân trang 4">
            <a:extLst>
              <a:ext uri="{FF2B5EF4-FFF2-40B4-BE49-F238E27FC236}">
                <a16:creationId xmlns:a16="http://schemas.microsoft.com/office/drawing/2014/main" id="{3F8B6931-CAA5-5204-FE27-34F75CDAFD9D}"/>
              </a:ext>
            </a:extLst>
          </p:cNvPr>
          <p:cNvSpPr>
            <a:spLocks noGrp="1"/>
          </p:cNvSpPr>
          <p:nvPr>
            <p:ph type="ftr" sz="quarter" idx="11"/>
          </p:nvPr>
        </p:nvSpPr>
        <p:spPr/>
        <p:txBody>
          <a:bodyPr/>
          <a:lstStyle/>
          <a:p>
            <a:endParaRPr lang="en-US"/>
          </a:p>
        </p:txBody>
      </p:sp>
      <p:sp>
        <p:nvSpPr>
          <p:cNvPr id="6" name="Chỗ dành sẵn cho Số hiệu Bản chiếu 5">
            <a:extLst>
              <a:ext uri="{FF2B5EF4-FFF2-40B4-BE49-F238E27FC236}">
                <a16:creationId xmlns:a16="http://schemas.microsoft.com/office/drawing/2014/main" id="{290D5DF6-10A9-5DCE-ED7B-5CD5DFA8BE64}"/>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12344748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C481397-55EA-9F56-D5EC-76C6C3C05EDD}"/>
              </a:ext>
            </a:extLst>
          </p:cNvPr>
          <p:cNvSpPr>
            <a:spLocks noGrp="1"/>
          </p:cNvSpPr>
          <p:nvPr>
            <p:ph type="title"/>
          </p:nvPr>
        </p:nvSpPr>
        <p:spPr>
          <a:xfrm>
            <a:off x="831850" y="1709738"/>
            <a:ext cx="10515600" cy="2852737"/>
          </a:xfrm>
        </p:spPr>
        <p:txBody>
          <a:bodyPr anchor="b"/>
          <a:lstStyle>
            <a:lvl1pPr>
              <a:defRPr sz="6000"/>
            </a:lvl1pPr>
          </a:lstStyle>
          <a:p>
            <a:r>
              <a:rPr lang="vi-VN"/>
              <a:t>Bấm để sửa kiểu tiêu đề Bản cái</a:t>
            </a:r>
            <a:endParaRPr lang="en-US"/>
          </a:p>
        </p:txBody>
      </p:sp>
      <p:sp>
        <p:nvSpPr>
          <p:cNvPr id="3" name="Chỗ dành sẵn cho Văn bản 2">
            <a:extLst>
              <a:ext uri="{FF2B5EF4-FFF2-40B4-BE49-F238E27FC236}">
                <a16:creationId xmlns:a16="http://schemas.microsoft.com/office/drawing/2014/main" id="{50AE2A56-4F0F-06D4-0DCE-C1F89E10AEA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vi-VN"/>
              <a:t>Bấm để chỉnh sửa kiểu văn bản của Bản cái</a:t>
            </a:r>
          </a:p>
        </p:txBody>
      </p:sp>
      <p:sp>
        <p:nvSpPr>
          <p:cNvPr id="4" name="Chỗ dành sẵn cho Ngày tháng 3">
            <a:extLst>
              <a:ext uri="{FF2B5EF4-FFF2-40B4-BE49-F238E27FC236}">
                <a16:creationId xmlns:a16="http://schemas.microsoft.com/office/drawing/2014/main" id="{129EB1A6-DDBA-A127-AF23-FF14B3D802BA}"/>
              </a:ext>
            </a:extLst>
          </p:cNvPr>
          <p:cNvSpPr>
            <a:spLocks noGrp="1"/>
          </p:cNvSpPr>
          <p:nvPr>
            <p:ph type="dt" sz="half" idx="10"/>
          </p:nvPr>
        </p:nvSpPr>
        <p:spPr/>
        <p:txBody>
          <a:bodyPr/>
          <a:lstStyle/>
          <a:p>
            <a:fld id="{8B71D872-E385-4B4A-ADF7-258C9A1F8AC5}" type="datetime1">
              <a:rPr lang="en-US" smtClean="0"/>
              <a:t>12/25/2024</a:t>
            </a:fld>
            <a:endParaRPr lang="en-US"/>
          </a:p>
        </p:txBody>
      </p:sp>
      <p:sp>
        <p:nvSpPr>
          <p:cNvPr id="5" name="Chỗ dành sẵn cho Chân trang 4">
            <a:extLst>
              <a:ext uri="{FF2B5EF4-FFF2-40B4-BE49-F238E27FC236}">
                <a16:creationId xmlns:a16="http://schemas.microsoft.com/office/drawing/2014/main" id="{FC3C54B3-3919-FC14-B1C6-C006CC22CF7D}"/>
              </a:ext>
            </a:extLst>
          </p:cNvPr>
          <p:cNvSpPr>
            <a:spLocks noGrp="1"/>
          </p:cNvSpPr>
          <p:nvPr>
            <p:ph type="ftr" sz="quarter" idx="11"/>
          </p:nvPr>
        </p:nvSpPr>
        <p:spPr/>
        <p:txBody>
          <a:bodyPr/>
          <a:lstStyle/>
          <a:p>
            <a:endParaRPr lang="en-US"/>
          </a:p>
        </p:txBody>
      </p:sp>
      <p:sp>
        <p:nvSpPr>
          <p:cNvPr id="6" name="Chỗ dành sẵn cho Số hiệu Bản chiếu 5">
            <a:extLst>
              <a:ext uri="{FF2B5EF4-FFF2-40B4-BE49-F238E27FC236}">
                <a16:creationId xmlns:a16="http://schemas.microsoft.com/office/drawing/2014/main" id="{0C7E08C8-6BC1-E7EC-8890-1E730298E3C0}"/>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1657396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50BD390-5B1C-9D79-3454-799ED6C5FEEB}"/>
              </a:ext>
            </a:extLst>
          </p:cNvPr>
          <p:cNvSpPr>
            <a:spLocks noGrp="1"/>
          </p:cNvSpPr>
          <p:nvPr>
            <p:ph type="title"/>
          </p:nvPr>
        </p:nvSpPr>
        <p:spPr/>
        <p:txBody>
          <a:bodyPr/>
          <a:lstStyle/>
          <a:p>
            <a:r>
              <a:rPr lang="vi-VN"/>
              <a:t>Bấm để sửa kiểu tiêu đề Bản cái</a:t>
            </a:r>
            <a:endParaRPr lang="en-US"/>
          </a:p>
        </p:txBody>
      </p:sp>
      <p:sp>
        <p:nvSpPr>
          <p:cNvPr id="3" name="Chỗ dành sẵn cho Nội dung 2">
            <a:extLst>
              <a:ext uri="{FF2B5EF4-FFF2-40B4-BE49-F238E27FC236}">
                <a16:creationId xmlns:a16="http://schemas.microsoft.com/office/drawing/2014/main" id="{11FC6714-099D-6722-E02E-DD9DC85B2F5E}"/>
              </a:ext>
            </a:extLst>
          </p:cNvPr>
          <p:cNvSpPr>
            <a:spLocks noGrp="1"/>
          </p:cNvSpPr>
          <p:nvPr>
            <p:ph sz="half" idx="1"/>
          </p:nvPr>
        </p:nvSpPr>
        <p:spPr>
          <a:xfrm>
            <a:off x="838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ội dung 3">
            <a:extLst>
              <a:ext uri="{FF2B5EF4-FFF2-40B4-BE49-F238E27FC236}">
                <a16:creationId xmlns:a16="http://schemas.microsoft.com/office/drawing/2014/main" id="{D5BA426B-8753-4156-7EB3-AD913BA2E0F7}"/>
              </a:ext>
            </a:extLst>
          </p:cNvPr>
          <p:cNvSpPr>
            <a:spLocks noGrp="1"/>
          </p:cNvSpPr>
          <p:nvPr>
            <p:ph sz="half" idx="2"/>
          </p:nvPr>
        </p:nvSpPr>
        <p:spPr>
          <a:xfrm>
            <a:off x="6172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Ngày tháng 4">
            <a:extLst>
              <a:ext uri="{FF2B5EF4-FFF2-40B4-BE49-F238E27FC236}">
                <a16:creationId xmlns:a16="http://schemas.microsoft.com/office/drawing/2014/main" id="{EC78132F-4BEA-B344-854B-015F3ED0D27B}"/>
              </a:ext>
            </a:extLst>
          </p:cNvPr>
          <p:cNvSpPr>
            <a:spLocks noGrp="1"/>
          </p:cNvSpPr>
          <p:nvPr>
            <p:ph type="dt" sz="half" idx="10"/>
          </p:nvPr>
        </p:nvSpPr>
        <p:spPr/>
        <p:txBody>
          <a:bodyPr/>
          <a:lstStyle/>
          <a:p>
            <a:fld id="{CEBE05A6-B768-4558-A67D-45C62CF9501A}" type="datetime1">
              <a:rPr lang="en-US" smtClean="0"/>
              <a:t>12/25/2024</a:t>
            </a:fld>
            <a:endParaRPr lang="en-US"/>
          </a:p>
        </p:txBody>
      </p:sp>
      <p:sp>
        <p:nvSpPr>
          <p:cNvPr id="6" name="Chỗ dành sẵn cho Chân trang 5">
            <a:extLst>
              <a:ext uri="{FF2B5EF4-FFF2-40B4-BE49-F238E27FC236}">
                <a16:creationId xmlns:a16="http://schemas.microsoft.com/office/drawing/2014/main" id="{5F8E9193-F6C0-9E6C-3E68-4DCD2836E2BE}"/>
              </a:ext>
            </a:extLst>
          </p:cNvPr>
          <p:cNvSpPr>
            <a:spLocks noGrp="1"/>
          </p:cNvSpPr>
          <p:nvPr>
            <p:ph type="ftr" sz="quarter" idx="11"/>
          </p:nvPr>
        </p:nvSpPr>
        <p:spPr/>
        <p:txBody>
          <a:bodyPr/>
          <a:lstStyle/>
          <a:p>
            <a:endParaRPr lang="en-US"/>
          </a:p>
        </p:txBody>
      </p:sp>
      <p:sp>
        <p:nvSpPr>
          <p:cNvPr id="7" name="Chỗ dành sẵn cho Số hiệu Bản chiếu 6">
            <a:extLst>
              <a:ext uri="{FF2B5EF4-FFF2-40B4-BE49-F238E27FC236}">
                <a16:creationId xmlns:a16="http://schemas.microsoft.com/office/drawing/2014/main" id="{7020D4BB-6CA2-9BD6-2D5E-3D1D496D77C4}"/>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3691186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DB89C1B-5070-C00F-DA57-5CA8E4B8B55E}"/>
              </a:ext>
            </a:extLst>
          </p:cNvPr>
          <p:cNvSpPr>
            <a:spLocks noGrp="1"/>
          </p:cNvSpPr>
          <p:nvPr>
            <p:ph type="title"/>
          </p:nvPr>
        </p:nvSpPr>
        <p:spPr>
          <a:xfrm>
            <a:off x="839788" y="365125"/>
            <a:ext cx="10515600" cy="1325563"/>
          </a:xfrm>
        </p:spPr>
        <p:txBody>
          <a:bodyPr/>
          <a:lstStyle/>
          <a:p>
            <a:r>
              <a:rPr lang="vi-VN"/>
              <a:t>Bấm để sửa kiểu tiêu đề Bản cái</a:t>
            </a:r>
            <a:endParaRPr lang="en-US"/>
          </a:p>
        </p:txBody>
      </p:sp>
      <p:sp>
        <p:nvSpPr>
          <p:cNvPr id="3" name="Chỗ dành sẵn cho Văn bản 2">
            <a:extLst>
              <a:ext uri="{FF2B5EF4-FFF2-40B4-BE49-F238E27FC236}">
                <a16:creationId xmlns:a16="http://schemas.microsoft.com/office/drawing/2014/main" id="{D518BDDD-635F-23C7-EABC-5303D491A22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hỗ dành sẵn cho Nội dung 3">
            <a:extLst>
              <a:ext uri="{FF2B5EF4-FFF2-40B4-BE49-F238E27FC236}">
                <a16:creationId xmlns:a16="http://schemas.microsoft.com/office/drawing/2014/main" id="{05C40158-29A2-C944-3B47-CA007DBD40DF}"/>
              </a:ext>
            </a:extLst>
          </p:cNvPr>
          <p:cNvSpPr>
            <a:spLocks noGrp="1"/>
          </p:cNvSpPr>
          <p:nvPr>
            <p:ph sz="half" idx="2"/>
          </p:nvPr>
        </p:nvSpPr>
        <p:spPr>
          <a:xfrm>
            <a:off x="839788" y="2505075"/>
            <a:ext cx="5157787"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Văn bản 4">
            <a:extLst>
              <a:ext uri="{FF2B5EF4-FFF2-40B4-BE49-F238E27FC236}">
                <a16:creationId xmlns:a16="http://schemas.microsoft.com/office/drawing/2014/main" id="{65B5D55F-7378-69CB-BB0E-4C3C1604CA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hỗ dành sẵn cho Nội dung 5">
            <a:extLst>
              <a:ext uri="{FF2B5EF4-FFF2-40B4-BE49-F238E27FC236}">
                <a16:creationId xmlns:a16="http://schemas.microsoft.com/office/drawing/2014/main" id="{25177F26-FE07-C1D9-D93B-78B837F16478}"/>
              </a:ext>
            </a:extLst>
          </p:cNvPr>
          <p:cNvSpPr>
            <a:spLocks noGrp="1"/>
          </p:cNvSpPr>
          <p:nvPr>
            <p:ph sz="quarter" idx="4"/>
          </p:nvPr>
        </p:nvSpPr>
        <p:spPr>
          <a:xfrm>
            <a:off x="6172200" y="2505075"/>
            <a:ext cx="5183188"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7" name="Chỗ dành sẵn cho Ngày tháng 6">
            <a:extLst>
              <a:ext uri="{FF2B5EF4-FFF2-40B4-BE49-F238E27FC236}">
                <a16:creationId xmlns:a16="http://schemas.microsoft.com/office/drawing/2014/main" id="{A9899873-BAA4-6642-5D9D-D480FEFB7C80}"/>
              </a:ext>
            </a:extLst>
          </p:cNvPr>
          <p:cNvSpPr>
            <a:spLocks noGrp="1"/>
          </p:cNvSpPr>
          <p:nvPr>
            <p:ph type="dt" sz="half" idx="10"/>
          </p:nvPr>
        </p:nvSpPr>
        <p:spPr/>
        <p:txBody>
          <a:bodyPr/>
          <a:lstStyle/>
          <a:p>
            <a:fld id="{13FB822D-1002-439F-BCB7-22B0C2D59ED9}" type="datetime1">
              <a:rPr lang="en-US" smtClean="0"/>
              <a:t>12/25/2024</a:t>
            </a:fld>
            <a:endParaRPr lang="en-US"/>
          </a:p>
        </p:txBody>
      </p:sp>
      <p:sp>
        <p:nvSpPr>
          <p:cNvPr id="8" name="Chỗ dành sẵn cho Chân trang 7">
            <a:extLst>
              <a:ext uri="{FF2B5EF4-FFF2-40B4-BE49-F238E27FC236}">
                <a16:creationId xmlns:a16="http://schemas.microsoft.com/office/drawing/2014/main" id="{9EB067E7-65A5-1597-CA52-ECBB5CF40713}"/>
              </a:ext>
            </a:extLst>
          </p:cNvPr>
          <p:cNvSpPr>
            <a:spLocks noGrp="1"/>
          </p:cNvSpPr>
          <p:nvPr>
            <p:ph type="ftr" sz="quarter" idx="11"/>
          </p:nvPr>
        </p:nvSpPr>
        <p:spPr/>
        <p:txBody>
          <a:bodyPr/>
          <a:lstStyle/>
          <a:p>
            <a:endParaRPr lang="en-US"/>
          </a:p>
        </p:txBody>
      </p:sp>
      <p:sp>
        <p:nvSpPr>
          <p:cNvPr id="9" name="Chỗ dành sẵn cho Số hiệu Bản chiếu 8">
            <a:extLst>
              <a:ext uri="{FF2B5EF4-FFF2-40B4-BE49-F238E27FC236}">
                <a16:creationId xmlns:a16="http://schemas.microsoft.com/office/drawing/2014/main" id="{7145BC12-EBC0-86BA-03CB-3C3BC0F5992A}"/>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3814382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7DF2E5D7-D5CB-745F-F255-26B9139564CB}"/>
              </a:ext>
            </a:extLst>
          </p:cNvPr>
          <p:cNvSpPr>
            <a:spLocks noGrp="1"/>
          </p:cNvSpPr>
          <p:nvPr>
            <p:ph type="title"/>
          </p:nvPr>
        </p:nvSpPr>
        <p:spPr/>
        <p:txBody>
          <a:bodyPr/>
          <a:lstStyle/>
          <a:p>
            <a:r>
              <a:rPr lang="vi-VN"/>
              <a:t>Bấm để sửa kiểu tiêu đề Bản cái</a:t>
            </a:r>
            <a:endParaRPr lang="en-US"/>
          </a:p>
        </p:txBody>
      </p:sp>
      <p:sp>
        <p:nvSpPr>
          <p:cNvPr id="3" name="Chỗ dành sẵn cho Ngày tháng 2">
            <a:extLst>
              <a:ext uri="{FF2B5EF4-FFF2-40B4-BE49-F238E27FC236}">
                <a16:creationId xmlns:a16="http://schemas.microsoft.com/office/drawing/2014/main" id="{F41F5C09-9FD4-C7EA-57B6-70235665280D}"/>
              </a:ext>
            </a:extLst>
          </p:cNvPr>
          <p:cNvSpPr>
            <a:spLocks noGrp="1"/>
          </p:cNvSpPr>
          <p:nvPr>
            <p:ph type="dt" sz="half" idx="10"/>
          </p:nvPr>
        </p:nvSpPr>
        <p:spPr/>
        <p:txBody>
          <a:bodyPr/>
          <a:lstStyle/>
          <a:p>
            <a:fld id="{AF9852C7-E4D1-4B09-917E-25615B1C6EB6}" type="datetime1">
              <a:rPr lang="en-US" smtClean="0"/>
              <a:t>12/25/2024</a:t>
            </a:fld>
            <a:endParaRPr lang="en-US"/>
          </a:p>
        </p:txBody>
      </p:sp>
      <p:sp>
        <p:nvSpPr>
          <p:cNvPr id="4" name="Chỗ dành sẵn cho Chân trang 3">
            <a:extLst>
              <a:ext uri="{FF2B5EF4-FFF2-40B4-BE49-F238E27FC236}">
                <a16:creationId xmlns:a16="http://schemas.microsoft.com/office/drawing/2014/main" id="{6FEF44C9-A38B-E079-84B3-C0510E74D063}"/>
              </a:ext>
            </a:extLst>
          </p:cNvPr>
          <p:cNvSpPr>
            <a:spLocks noGrp="1"/>
          </p:cNvSpPr>
          <p:nvPr>
            <p:ph type="ftr" sz="quarter" idx="11"/>
          </p:nvPr>
        </p:nvSpPr>
        <p:spPr/>
        <p:txBody>
          <a:bodyPr/>
          <a:lstStyle/>
          <a:p>
            <a:endParaRPr lang="en-US"/>
          </a:p>
        </p:txBody>
      </p:sp>
      <p:sp>
        <p:nvSpPr>
          <p:cNvPr id="5" name="Chỗ dành sẵn cho Số hiệu Bản chiếu 4">
            <a:extLst>
              <a:ext uri="{FF2B5EF4-FFF2-40B4-BE49-F238E27FC236}">
                <a16:creationId xmlns:a16="http://schemas.microsoft.com/office/drawing/2014/main" id="{465C3775-FB3A-45D8-0852-56892C51530D}"/>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4176368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Chỗ dành sẵn cho Ngày tháng 1">
            <a:extLst>
              <a:ext uri="{FF2B5EF4-FFF2-40B4-BE49-F238E27FC236}">
                <a16:creationId xmlns:a16="http://schemas.microsoft.com/office/drawing/2014/main" id="{4ACD0898-1FFF-3FDE-2A31-8D60BC779C7A}"/>
              </a:ext>
            </a:extLst>
          </p:cNvPr>
          <p:cNvSpPr>
            <a:spLocks noGrp="1"/>
          </p:cNvSpPr>
          <p:nvPr>
            <p:ph type="dt" sz="half" idx="10"/>
          </p:nvPr>
        </p:nvSpPr>
        <p:spPr/>
        <p:txBody>
          <a:bodyPr/>
          <a:lstStyle/>
          <a:p>
            <a:fld id="{594F8B7B-94AF-4219-8BC0-63CC2CEF8309}" type="datetime1">
              <a:rPr lang="en-US" smtClean="0"/>
              <a:t>12/25/2024</a:t>
            </a:fld>
            <a:endParaRPr lang="en-US"/>
          </a:p>
        </p:txBody>
      </p:sp>
      <p:sp>
        <p:nvSpPr>
          <p:cNvPr id="3" name="Chỗ dành sẵn cho Chân trang 2">
            <a:extLst>
              <a:ext uri="{FF2B5EF4-FFF2-40B4-BE49-F238E27FC236}">
                <a16:creationId xmlns:a16="http://schemas.microsoft.com/office/drawing/2014/main" id="{5A6BFF1F-5E68-734B-57FE-7865A6914088}"/>
              </a:ext>
            </a:extLst>
          </p:cNvPr>
          <p:cNvSpPr>
            <a:spLocks noGrp="1"/>
          </p:cNvSpPr>
          <p:nvPr>
            <p:ph type="ftr" sz="quarter" idx="11"/>
          </p:nvPr>
        </p:nvSpPr>
        <p:spPr/>
        <p:txBody>
          <a:bodyPr/>
          <a:lstStyle/>
          <a:p>
            <a:endParaRPr lang="en-US"/>
          </a:p>
        </p:txBody>
      </p:sp>
      <p:sp>
        <p:nvSpPr>
          <p:cNvPr id="4" name="Chỗ dành sẵn cho Số hiệu Bản chiếu 3">
            <a:extLst>
              <a:ext uri="{FF2B5EF4-FFF2-40B4-BE49-F238E27FC236}">
                <a16:creationId xmlns:a16="http://schemas.microsoft.com/office/drawing/2014/main" id="{A608E7BA-1BFE-2E15-49AB-A03888384278}"/>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3204479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D6F2F4D4-4CC7-07C6-8948-700C8924305D}"/>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endParaRPr lang="en-US"/>
          </a:p>
        </p:txBody>
      </p:sp>
      <p:sp>
        <p:nvSpPr>
          <p:cNvPr id="3" name="Chỗ dành sẵn cho Nội dung 2">
            <a:extLst>
              <a:ext uri="{FF2B5EF4-FFF2-40B4-BE49-F238E27FC236}">
                <a16:creationId xmlns:a16="http://schemas.microsoft.com/office/drawing/2014/main" id="{D46A1D11-56FF-D5BD-A880-3BC990CBAF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Văn bản 3">
            <a:extLst>
              <a:ext uri="{FF2B5EF4-FFF2-40B4-BE49-F238E27FC236}">
                <a16:creationId xmlns:a16="http://schemas.microsoft.com/office/drawing/2014/main" id="{70E3704D-72BB-B0DC-E54D-ADE90ABEAD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3D5B2D9F-8817-441E-D9B1-1F1647D91419}"/>
              </a:ext>
            </a:extLst>
          </p:cNvPr>
          <p:cNvSpPr>
            <a:spLocks noGrp="1"/>
          </p:cNvSpPr>
          <p:nvPr>
            <p:ph type="dt" sz="half" idx="10"/>
          </p:nvPr>
        </p:nvSpPr>
        <p:spPr/>
        <p:txBody>
          <a:bodyPr/>
          <a:lstStyle/>
          <a:p>
            <a:fld id="{5B35FA50-4EB4-47E5-8A2A-B8A342EACB0F}" type="datetime1">
              <a:rPr lang="en-US" smtClean="0"/>
              <a:t>12/25/2024</a:t>
            </a:fld>
            <a:endParaRPr lang="en-US"/>
          </a:p>
        </p:txBody>
      </p:sp>
      <p:sp>
        <p:nvSpPr>
          <p:cNvPr id="6" name="Chỗ dành sẵn cho Chân trang 5">
            <a:extLst>
              <a:ext uri="{FF2B5EF4-FFF2-40B4-BE49-F238E27FC236}">
                <a16:creationId xmlns:a16="http://schemas.microsoft.com/office/drawing/2014/main" id="{F2F646F4-17DE-751C-BDBD-632F65245C14}"/>
              </a:ext>
            </a:extLst>
          </p:cNvPr>
          <p:cNvSpPr>
            <a:spLocks noGrp="1"/>
          </p:cNvSpPr>
          <p:nvPr>
            <p:ph type="ftr" sz="quarter" idx="11"/>
          </p:nvPr>
        </p:nvSpPr>
        <p:spPr/>
        <p:txBody>
          <a:bodyPr/>
          <a:lstStyle/>
          <a:p>
            <a:endParaRPr lang="en-US"/>
          </a:p>
        </p:txBody>
      </p:sp>
      <p:sp>
        <p:nvSpPr>
          <p:cNvPr id="7" name="Chỗ dành sẵn cho Số hiệu Bản chiếu 6">
            <a:extLst>
              <a:ext uri="{FF2B5EF4-FFF2-40B4-BE49-F238E27FC236}">
                <a16:creationId xmlns:a16="http://schemas.microsoft.com/office/drawing/2014/main" id="{71AA16BC-AB68-3D58-DB1D-820CCBBDD55D}"/>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4004529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559858D-64DB-5097-93B3-BE68FB5FA372}"/>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endParaRPr lang="en-US"/>
          </a:p>
        </p:txBody>
      </p:sp>
      <p:sp>
        <p:nvSpPr>
          <p:cNvPr id="3" name="Chỗ dành sẵn cho Hình ảnh 2">
            <a:extLst>
              <a:ext uri="{FF2B5EF4-FFF2-40B4-BE49-F238E27FC236}">
                <a16:creationId xmlns:a16="http://schemas.microsoft.com/office/drawing/2014/main" id="{7DBA72C3-9644-F792-66C7-CE59454C6C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Chỗ dành sẵn cho Văn bản 3">
            <a:extLst>
              <a:ext uri="{FF2B5EF4-FFF2-40B4-BE49-F238E27FC236}">
                <a16:creationId xmlns:a16="http://schemas.microsoft.com/office/drawing/2014/main" id="{F175F9E0-FA24-6959-52FD-A5A34DFF06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215FFD30-8675-8637-2193-7310A69AF4DC}"/>
              </a:ext>
            </a:extLst>
          </p:cNvPr>
          <p:cNvSpPr>
            <a:spLocks noGrp="1"/>
          </p:cNvSpPr>
          <p:nvPr>
            <p:ph type="dt" sz="half" idx="10"/>
          </p:nvPr>
        </p:nvSpPr>
        <p:spPr/>
        <p:txBody>
          <a:bodyPr/>
          <a:lstStyle/>
          <a:p>
            <a:fld id="{B94382DC-E76B-4CBE-8328-EFF3BDD775F0}" type="datetime1">
              <a:rPr lang="en-US" smtClean="0"/>
              <a:t>12/25/2024</a:t>
            </a:fld>
            <a:endParaRPr lang="en-US"/>
          </a:p>
        </p:txBody>
      </p:sp>
      <p:sp>
        <p:nvSpPr>
          <p:cNvPr id="6" name="Chỗ dành sẵn cho Chân trang 5">
            <a:extLst>
              <a:ext uri="{FF2B5EF4-FFF2-40B4-BE49-F238E27FC236}">
                <a16:creationId xmlns:a16="http://schemas.microsoft.com/office/drawing/2014/main" id="{61E73569-D38C-078D-1755-DC3CAB308075}"/>
              </a:ext>
            </a:extLst>
          </p:cNvPr>
          <p:cNvSpPr>
            <a:spLocks noGrp="1"/>
          </p:cNvSpPr>
          <p:nvPr>
            <p:ph type="ftr" sz="quarter" idx="11"/>
          </p:nvPr>
        </p:nvSpPr>
        <p:spPr/>
        <p:txBody>
          <a:bodyPr/>
          <a:lstStyle/>
          <a:p>
            <a:endParaRPr lang="en-US"/>
          </a:p>
        </p:txBody>
      </p:sp>
      <p:sp>
        <p:nvSpPr>
          <p:cNvPr id="7" name="Chỗ dành sẵn cho Số hiệu Bản chiếu 6">
            <a:extLst>
              <a:ext uri="{FF2B5EF4-FFF2-40B4-BE49-F238E27FC236}">
                <a16:creationId xmlns:a16="http://schemas.microsoft.com/office/drawing/2014/main" id="{D3EA9DFD-4F30-0A50-ACAA-614E53C48A8C}"/>
              </a:ext>
            </a:extLst>
          </p:cNvPr>
          <p:cNvSpPr>
            <a:spLocks noGrp="1"/>
          </p:cNvSpPr>
          <p:nvPr>
            <p:ph type="sldNum" sz="quarter" idx="12"/>
          </p:nvPr>
        </p:nvSpPr>
        <p:spPr/>
        <p:txBody>
          <a:bodyPr/>
          <a:lstStyle/>
          <a:p>
            <a:fld id="{CC2DAE37-14E2-4312-B4B9-07CAFF702F2C}" type="slidenum">
              <a:rPr lang="en-US" smtClean="0"/>
              <a:t>‹#›</a:t>
            </a:fld>
            <a:endParaRPr lang="en-US"/>
          </a:p>
        </p:txBody>
      </p:sp>
    </p:spTree>
    <p:extLst>
      <p:ext uri="{BB962C8B-B14F-4D97-AF65-F5344CB8AC3E}">
        <p14:creationId xmlns:p14="http://schemas.microsoft.com/office/powerpoint/2010/main" val="129393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Tiêu đề 1">
            <a:extLst>
              <a:ext uri="{FF2B5EF4-FFF2-40B4-BE49-F238E27FC236}">
                <a16:creationId xmlns:a16="http://schemas.microsoft.com/office/drawing/2014/main" id="{A6D8027A-3DE0-2330-4A94-4C69AE4C9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vi-VN"/>
              <a:t>Bấm để sửa kiểu tiêu đề Bản cái</a:t>
            </a:r>
            <a:endParaRPr lang="en-US"/>
          </a:p>
        </p:txBody>
      </p:sp>
      <p:sp>
        <p:nvSpPr>
          <p:cNvPr id="3" name="Chỗ dành sẵn cho Văn bản 2">
            <a:extLst>
              <a:ext uri="{FF2B5EF4-FFF2-40B4-BE49-F238E27FC236}">
                <a16:creationId xmlns:a16="http://schemas.microsoft.com/office/drawing/2014/main" id="{C25C9F64-417C-31C7-B34D-E10E8C05D8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a:extLst>
              <a:ext uri="{FF2B5EF4-FFF2-40B4-BE49-F238E27FC236}">
                <a16:creationId xmlns:a16="http://schemas.microsoft.com/office/drawing/2014/main" id="{EEE02CDB-FC16-FDCF-0264-0889434BE5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DE2D0BC-9DC7-4D37-A114-B212DF047590}" type="datetime1">
              <a:rPr lang="en-US" smtClean="0"/>
              <a:t>12/25/2024</a:t>
            </a:fld>
            <a:endParaRPr lang="en-US"/>
          </a:p>
        </p:txBody>
      </p:sp>
      <p:sp>
        <p:nvSpPr>
          <p:cNvPr id="5" name="Chỗ dành sẵn cho Chân trang 4">
            <a:extLst>
              <a:ext uri="{FF2B5EF4-FFF2-40B4-BE49-F238E27FC236}">
                <a16:creationId xmlns:a16="http://schemas.microsoft.com/office/drawing/2014/main" id="{502A7A13-8354-781E-9A50-465B5D703B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Chỗ dành sẵn cho Số hiệu Bản chiếu 5">
            <a:extLst>
              <a:ext uri="{FF2B5EF4-FFF2-40B4-BE49-F238E27FC236}">
                <a16:creationId xmlns:a16="http://schemas.microsoft.com/office/drawing/2014/main" id="{EF78666E-2D97-20CA-5F97-C15D6C95BD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C2DAE37-14E2-4312-B4B9-07CAFF702F2C}" type="slidenum">
              <a:rPr lang="en-US" smtClean="0"/>
              <a:t>‹#›</a:t>
            </a:fld>
            <a:endParaRPr lang="en-US"/>
          </a:p>
        </p:txBody>
      </p:sp>
    </p:spTree>
    <p:extLst>
      <p:ext uri="{BB962C8B-B14F-4D97-AF65-F5344CB8AC3E}">
        <p14:creationId xmlns:p14="http://schemas.microsoft.com/office/powerpoint/2010/main" val="35230491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png"/><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jpe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49.jpg"/><Relationship Id="rId3" Type="http://schemas.openxmlformats.org/officeDocument/2006/relationships/image" Target="../media/image2.png"/><Relationship Id="rId7" Type="http://schemas.openxmlformats.org/officeDocument/2006/relationships/image" Target="../media/image48.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7.jpeg"/><Relationship Id="rId5" Type="http://schemas.openxmlformats.org/officeDocument/2006/relationships/image" Target="../media/image46.png"/><Relationship Id="rId10" Type="http://schemas.openxmlformats.org/officeDocument/2006/relationships/image" Target="../media/image51.jpg"/><Relationship Id="rId4" Type="http://schemas.openxmlformats.org/officeDocument/2006/relationships/image" Target="../media/image45.png"/><Relationship Id="rId9" Type="http://schemas.openxmlformats.org/officeDocument/2006/relationships/image" Target="../media/image50.jpg"/></Relationships>
</file>

<file path=ppt/slides/_rels/slide2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1.xml"/><Relationship Id="rId4" Type="http://schemas.openxmlformats.org/officeDocument/2006/relationships/image" Target="../media/image54.png"/></Relationships>
</file>

<file path=ppt/slides/_rels/slide22.xml.rels><?xml version="1.0" encoding="UTF-8" standalone="yes"?>
<Relationships xmlns="http://schemas.openxmlformats.org/package/2006/relationships"><Relationship Id="rId8" Type="http://schemas.openxmlformats.org/officeDocument/2006/relationships/hyperlink" Target="https://scikit-learn.org/1.5/modules/generated/sklearn.svm.SVC.html" TargetMode="External"/><Relationship Id="rId3" Type="http://schemas.openxmlformats.org/officeDocument/2006/relationships/image" Target="../media/image2.png"/><Relationship Id="rId7" Type="http://schemas.openxmlformats.org/officeDocument/2006/relationships/hyperlink" Target="https://scikit-learn.org/1.5/modules/generated/sklearn.linear_model.LogisticRegression.html"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scikit-learn.org/1.5/modules/generated/sklearn.neighbors.KNeighborsClassifier.html" TargetMode="External"/><Relationship Id="rId5" Type="http://schemas.openxmlformats.org/officeDocument/2006/relationships/hyperlink" Target="https://ieeexplore.ieee.org/document/4767851" TargetMode="External"/><Relationship Id="rId10" Type="http://schemas.openxmlformats.org/officeDocument/2006/relationships/hyperlink" Target="https://arxiv.org/abs/1705.02950" TargetMode="External"/><Relationship Id="rId4" Type="http://schemas.openxmlformats.org/officeDocument/2006/relationships/hyperlink" Target="https://ieeexplore.ieee.org/document/1467360" TargetMode="External"/><Relationship Id="rId9" Type="http://schemas.openxmlformats.org/officeDocument/2006/relationships/hyperlink" Target="https://www.youtube.com/watch?v=F-884J2mnOY"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png"/><Relationship Id="rId7"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23.jpg"/><Relationship Id="rId13" Type="http://schemas.openxmlformats.org/officeDocument/2006/relationships/image" Target="../media/image28.png"/><Relationship Id="rId3" Type="http://schemas.openxmlformats.org/officeDocument/2006/relationships/image" Target="../media/image2.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1.png"/><Relationship Id="rId11" Type="http://schemas.openxmlformats.org/officeDocument/2006/relationships/image" Target="../media/image26.jp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30.pn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rot="10800000">
            <a:off x="228599" y="4832221"/>
            <a:ext cx="11963400" cy="1270387"/>
          </a:xfrm>
          <a:prstGeom prst="rect">
            <a:avLst/>
          </a:prstGeom>
        </p:spPr>
      </p:pic>
      <p:pic>
        <p:nvPicPr>
          <p:cNvPr id="4" name="object 4"/>
          <p:cNvPicPr/>
          <p:nvPr/>
        </p:nvPicPr>
        <p:blipFill>
          <a:blip r:embed="rId3" cstate="print"/>
          <a:stretch>
            <a:fillRect/>
          </a:stretch>
        </p:blipFill>
        <p:spPr>
          <a:xfrm>
            <a:off x="712885" y="386706"/>
            <a:ext cx="1162980" cy="1389080"/>
          </a:xfrm>
          <a:prstGeom prst="rect">
            <a:avLst/>
          </a:prstGeom>
        </p:spPr>
      </p:pic>
      <p:sp>
        <p:nvSpPr>
          <p:cNvPr id="5" name="object 5"/>
          <p:cNvSpPr txBox="1"/>
          <p:nvPr/>
        </p:nvSpPr>
        <p:spPr>
          <a:xfrm>
            <a:off x="1875865" y="2280363"/>
            <a:ext cx="8324449" cy="829714"/>
          </a:xfrm>
          <a:prstGeom prst="rect">
            <a:avLst/>
          </a:prstGeom>
        </p:spPr>
        <p:txBody>
          <a:bodyPr vert="horz" wrap="square" lIns="0" tIns="273050" rIns="0" bIns="0" rtlCol="0">
            <a:spAutoFit/>
          </a:bodyPr>
          <a:lstStyle/>
          <a:p>
            <a:pPr marL="12700" algn="ctr">
              <a:spcBef>
                <a:spcPts val="2240"/>
              </a:spcBef>
            </a:pPr>
            <a:r>
              <a:rPr lang="vi-VN" sz="3600" dirty="0"/>
              <a:t>Bài toán xác định vật thể trên bức ảnh</a:t>
            </a:r>
          </a:p>
        </p:txBody>
      </p:sp>
      <p:sp>
        <p:nvSpPr>
          <p:cNvPr id="9" name="object 9"/>
          <p:cNvSpPr txBox="1">
            <a:spLocks noGrp="1"/>
          </p:cNvSpPr>
          <p:nvPr>
            <p:ph type="title"/>
          </p:nvPr>
        </p:nvSpPr>
        <p:spPr>
          <a:xfrm>
            <a:off x="3848100" y="521157"/>
            <a:ext cx="4495799" cy="1120178"/>
          </a:xfrm>
          <a:prstGeom prst="rect">
            <a:avLst/>
          </a:prstGeom>
        </p:spPr>
        <p:txBody>
          <a:bodyPr vert="horz" wrap="square" lIns="0" tIns="12065" rIns="0" bIns="0" rtlCol="0">
            <a:spAutoFit/>
          </a:bodyPr>
          <a:lstStyle/>
          <a:p>
            <a:pPr marL="12700" algn="ctr">
              <a:spcBef>
                <a:spcPts val="95"/>
              </a:spcBef>
            </a:pPr>
            <a:r>
              <a:rPr lang="vi-VN" sz="3600" b="1" dirty="0">
                <a:latin typeface="Arial" panose="020B0604020202020204" pitchFamily="34" charset="0"/>
                <a:cs typeface="Arial" panose="020B0604020202020204" pitchFamily="34" charset="0"/>
              </a:rPr>
              <a:t>Báo cáo đồ án môn Thị Giác Máy Tính</a:t>
            </a:r>
            <a:endParaRPr sz="36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8FAB052F-CCAB-D473-1036-206B731C5315}"/>
              </a:ext>
            </a:extLst>
          </p:cNvPr>
          <p:cNvSpPr txBox="1"/>
          <p:nvPr/>
        </p:nvSpPr>
        <p:spPr>
          <a:xfrm>
            <a:off x="6667500" y="5335765"/>
            <a:ext cx="4686300" cy="1323439"/>
          </a:xfrm>
          <a:prstGeom prst="rect">
            <a:avLst/>
          </a:prstGeom>
          <a:noFill/>
        </p:spPr>
        <p:txBody>
          <a:bodyPr wrap="square" rtlCol="0">
            <a:spAutoFit/>
          </a:bodyPr>
          <a:lstStyle/>
          <a:p>
            <a:r>
              <a:rPr lang="vi-VN" sz="2000" b="1" dirty="0">
                <a:latin typeface="+mn-lt"/>
              </a:rPr>
              <a:t>Nhóm:</a:t>
            </a:r>
          </a:p>
          <a:p>
            <a:r>
              <a:rPr lang="vi-VN" sz="2000" dirty="0">
                <a:latin typeface="+mn-lt"/>
              </a:rPr>
              <a:t>Nguyễn Quang Dũng - 22520286</a:t>
            </a:r>
          </a:p>
          <a:p>
            <a:r>
              <a:rPr lang="vi-VN" sz="2000" dirty="0">
                <a:latin typeface="+mn-lt"/>
              </a:rPr>
              <a:t>Trần Trí Dũng - 22520293</a:t>
            </a:r>
          </a:p>
          <a:p>
            <a:r>
              <a:rPr lang="vi-VN" sz="2000" dirty="0">
                <a:latin typeface="+mn-lt"/>
              </a:rPr>
              <a:t>Trần Nguyễn Thanh Duy - 22520344</a:t>
            </a:r>
          </a:p>
        </p:txBody>
      </p:sp>
      <p:pic>
        <p:nvPicPr>
          <p:cNvPr id="3" name="object 3">
            <a:extLst>
              <a:ext uri="{FF2B5EF4-FFF2-40B4-BE49-F238E27FC236}">
                <a16:creationId xmlns:a16="http://schemas.microsoft.com/office/drawing/2014/main" id="{FA3FE3E7-5BBE-DC11-F45C-EEE3722EB940}"/>
              </a:ext>
            </a:extLst>
          </p:cNvPr>
          <p:cNvPicPr/>
          <p:nvPr/>
        </p:nvPicPr>
        <p:blipFill>
          <a:blip r:embed="rId4" cstate="print">
            <a:alphaModFix amt="1000"/>
          </a:blip>
          <a:stretch>
            <a:fillRect/>
          </a:stretch>
        </p:blipFill>
        <p:spPr>
          <a:xfrm>
            <a:off x="10132358" y="521157"/>
            <a:ext cx="1678642" cy="1334926"/>
          </a:xfrm>
          <a:prstGeom prst="rect">
            <a:avLst/>
          </a:prstGeom>
        </p:spPr>
      </p:pic>
      <p:sp>
        <p:nvSpPr>
          <p:cNvPr id="7" name="Chỗ dành sẵn cho Số hiệu Bản chiếu 6">
            <a:extLst>
              <a:ext uri="{FF2B5EF4-FFF2-40B4-BE49-F238E27FC236}">
                <a16:creationId xmlns:a16="http://schemas.microsoft.com/office/drawing/2014/main" id="{54F5570C-5D3A-2C17-7A4A-8898FBDAFE4D}"/>
              </a:ext>
            </a:extLst>
          </p:cNvPr>
          <p:cNvSpPr>
            <a:spLocks noGrp="1"/>
          </p:cNvSpPr>
          <p:nvPr>
            <p:ph type="sldNum" sz="quarter" idx="12"/>
          </p:nvPr>
        </p:nvSpPr>
        <p:spPr>
          <a:xfrm>
            <a:off x="9365440" y="6423590"/>
            <a:ext cx="2743200" cy="365125"/>
          </a:xfrm>
        </p:spPr>
        <p:txBody>
          <a:bodyPr/>
          <a:lstStyle/>
          <a:p>
            <a:fld id="{CC2DAE37-14E2-4312-B4B9-07CAFF702F2C}" type="slidenum">
              <a:rPr lang="en-US" smtClean="0"/>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FEF2B-12E7-40FA-BCB0-F3C7CB9886BB}"/>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97F3BC5F-0D71-99DE-E9DB-95A6CDAD88F6}"/>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EC173B49-3456-4817-164D-692742A241EA}"/>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AC1243D5-7CEB-3253-98F9-6FB3B56C4A7A}"/>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p:txBody>
      </p:sp>
      <p:sp>
        <p:nvSpPr>
          <p:cNvPr id="3" name="Hộp Văn bản 2">
            <a:extLst>
              <a:ext uri="{FF2B5EF4-FFF2-40B4-BE49-F238E27FC236}">
                <a16:creationId xmlns:a16="http://schemas.microsoft.com/office/drawing/2014/main" id="{E246AC03-8111-B0E6-E284-B61446B29C5D}"/>
              </a:ext>
            </a:extLst>
          </p:cNvPr>
          <p:cNvSpPr txBox="1"/>
          <p:nvPr/>
        </p:nvSpPr>
        <p:spPr>
          <a:xfrm>
            <a:off x="236782" y="1354730"/>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Object</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Detection</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 </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Phương pháp trích xuất đặc trưng</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graphicFrame>
        <p:nvGraphicFramePr>
          <p:cNvPr id="7" name="Bảng 6">
            <a:extLst>
              <a:ext uri="{FF2B5EF4-FFF2-40B4-BE49-F238E27FC236}">
                <a16:creationId xmlns:a16="http://schemas.microsoft.com/office/drawing/2014/main" id="{1302628C-1D7F-2B19-DE7F-F867DAC5FFEE}"/>
              </a:ext>
            </a:extLst>
          </p:cNvPr>
          <p:cNvGraphicFramePr>
            <a:graphicFrameLocks noGrp="1"/>
          </p:cNvGraphicFramePr>
          <p:nvPr>
            <p:extLst>
              <p:ext uri="{D42A27DB-BD31-4B8C-83A1-F6EECF244321}">
                <p14:modId xmlns:p14="http://schemas.microsoft.com/office/powerpoint/2010/main" val="871628964"/>
              </p:ext>
            </p:extLst>
          </p:nvPr>
        </p:nvGraphicFramePr>
        <p:xfrm>
          <a:off x="2239191" y="2948771"/>
          <a:ext cx="8211923" cy="1734631"/>
        </p:xfrm>
        <a:graphic>
          <a:graphicData uri="http://schemas.openxmlformats.org/drawingml/2006/table">
            <a:tbl>
              <a:tblPr firstRow="1" firstCol="1" bandRow="1">
                <a:tableStyleId>{5940675A-B579-460E-94D1-54222C63F5DA}</a:tableStyleId>
              </a:tblPr>
              <a:tblGrid>
                <a:gridCol w="1798863">
                  <a:extLst>
                    <a:ext uri="{9D8B030D-6E8A-4147-A177-3AD203B41FA5}">
                      <a16:colId xmlns:a16="http://schemas.microsoft.com/office/drawing/2014/main" val="2156755591"/>
                    </a:ext>
                  </a:extLst>
                </a:gridCol>
                <a:gridCol w="2295258">
                  <a:extLst>
                    <a:ext uri="{9D8B030D-6E8A-4147-A177-3AD203B41FA5}">
                      <a16:colId xmlns:a16="http://schemas.microsoft.com/office/drawing/2014/main" val="3076480349"/>
                    </a:ext>
                  </a:extLst>
                </a:gridCol>
                <a:gridCol w="1967364">
                  <a:extLst>
                    <a:ext uri="{9D8B030D-6E8A-4147-A177-3AD203B41FA5}">
                      <a16:colId xmlns:a16="http://schemas.microsoft.com/office/drawing/2014/main" val="1835146763"/>
                    </a:ext>
                  </a:extLst>
                </a:gridCol>
                <a:gridCol w="2150438">
                  <a:extLst>
                    <a:ext uri="{9D8B030D-6E8A-4147-A177-3AD203B41FA5}">
                      <a16:colId xmlns:a16="http://schemas.microsoft.com/office/drawing/2014/main" val="1304932585"/>
                    </a:ext>
                  </a:extLst>
                </a:gridCol>
              </a:tblGrid>
              <a:tr h="0">
                <a:tc>
                  <a:txBody>
                    <a:bodyPr/>
                    <a:lstStyle/>
                    <a:p>
                      <a:pPr marL="0" marR="0">
                        <a:lnSpc>
                          <a:spcPct val="107000"/>
                        </a:lnSpc>
                        <a:spcAft>
                          <a:spcPts val="800"/>
                        </a:spcAft>
                      </a:pPr>
                      <a:r>
                        <a:rPr lang="vi-VN" sz="2800" dirty="0">
                          <a:effectLst/>
                        </a:rPr>
                        <a:t>Đặc trưng</a:t>
                      </a:r>
                      <a:endParaRPr lang="en-US" sz="24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2800">
                          <a:effectLst/>
                        </a:rPr>
                        <a:t>Canny edge</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2800">
                          <a:effectLst/>
                        </a:rPr>
                        <a:t>HOG 8x8</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2800">
                          <a:effectLst/>
                        </a:rPr>
                        <a:t>HOG 16x16</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90678679"/>
                  </a:ext>
                </a:extLst>
              </a:tr>
              <a:tr h="0">
                <a:tc>
                  <a:txBody>
                    <a:bodyPr/>
                    <a:lstStyle/>
                    <a:p>
                      <a:pPr marL="0" marR="0">
                        <a:lnSpc>
                          <a:spcPct val="107000"/>
                        </a:lnSpc>
                        <a:spcAft>
                          <a:spcPts val="800"/>
                        </a:spcAft>
                      </a:pPr>
                      <a:r>
                        <a:rPr lang="vi-VN" sz="2800">
                          <a:effectLst/>
                        </a:rPr>
                        <a:t>Car</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800">
                          <a:effectLst/>
                        </a:rPr>
                        <a:t>0</a:t>
                      </a:r>
                      <a:r>
                        <a:rPr lang="vi-VN" sz="2800">
                          <a:effectLst/>
                        </a:rPr>
                        <a:t>.83 (k = 10)</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800" b="1" dirty="0">
                          <a:solidFill>
                            <a:schemeClr val="accent6">
                              <a:lumMod val="75000"/>
                            </a:schemeClr>
                          </a:solidFill>
                          <a:effectLst/>
                        </a:rPr>
                        <a:t>0</a:t>
                      </a:r>
                      <a:r>
                        <a:rPr lang="vi-VN" sz="2800" b="1" dirty="0">
                          <a:solidFill>
                            <a:schemeClr val="accent6">
                              <a:lumMod val="75000"/>
                            </a:schemeClr>
                          </a:solidFill>
                          <a:effectLst/>
                        </a:rPr>
                        <a:t>.95 (k = 4)</a:t>
                      </a:r>
                      <a:endParaRPr lang="en-US" sz="24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2800">
                          <a:effectLst/>
                        </a:rPr>
                        <a:t>0.93 (k = 4)</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153546971"/>
                  </a:ext>
                </a:extLst>
              </a:tr>
              <a:tr h="0">
                <a:tc>
                  <a:txBody>
                    <a:bodyPr/>
                    <a:lstStyle/>
                    <a:p>
                      <a:pPr marL="0" marR="0">
                        <a:lnSpc>
                          <a:spcPct val="107000"/>
                        </a:lnSpc>
                        <a:spcAft>
                          <a:spcPts val="800"/>
                        </a:spcAft>
                      </a:pPr>
                      <a:r>
                        <a:rPr lang="vi-VN" sz="2800" dirty="0" err="1">
                          <a:effectLst/>
                        </a:rPr>
                        <a:t>Pipe</a:t>
                      </a:r>
                      <a:endParaRPr lang="en-US" sz="24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800">
                          <a:effectLst/>
                        </a:rPr>
                        <a:t>0.88 (k = 8)</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800">
                          <a:effectLst/>
                        </a:rPr>
                        <a:t>0.92 (k = 4)</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800" b="1">
                          <a:solidFill>
                            <a:schemeClr val="accent6">
                              <a:lumMod val="75000"/>
                            </a:schemeClr>
                          </a:solidFill>
                          <a:effectLst/>
                        </a:rPr>
                        <a:t>0.94 (k = 4)</a:t>
                      </a:r>
                      <a:endParaRPr lang="en-US" sz="2400" b="1">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175661512"/>
                  </a:ext>
                </a:extLst>
              </a:tr>
              <a:tr h="0">
                <a:tc>
                  <a:txBody>
                    <a:bodyPr/>
                    <a:lstStyle/>
                    <a:p>
                      <a:pPr marL="0" marR="0">
                        <a:lnSpc>
                          <a:spcPct val="107000"/>
                        </a:lnSpc>
                        <a:spcAft>
                          <a:spcPts val="800"/>
                        </a:spcAft>
                      </a:pPr>
                      <a:r>
                        <a:rPr lang="vi-VN" sz="2800" dirty="0" err="1">
                          <a:effectLst/>
                        </a:rPr>
                        <a:t>Human</a:t>
                      </a:r>
                      <a:endParaRPr lang="en-US" sz="24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800">
                          <a:effectLst/>
                        </a:rPr>
                        <a:t>0.64 (k = 9)</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800">
                          <a:effectLst/>
                        </a:rPr>
                        <a:t>0.88 (k = 4)</a:t>
                      </a:r>
                      <a:endParaRPr lang="en-US" sz="24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800" b="1" dirty="0">
                          <a:solidFill>
                            <a:schemeClr val="accent6">
                              <a:lumMod val="75000"/>
                            </a:schemeClr>
                          </a:solidFill>
                          <a:effectLst/>
                        </a:rPr>
                        <a:t>0.89 (k = 4)</a:t>
                      </a:r>
                      <a:endParaRPr lang="en-US" sz="24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289526956"/>
                  </a:ext>
                </a:extLst>
              </a:tr>
            </a:tbl>
          </a:graphicData>
        </a:graphic>
      </p:graphicFrame>
      <p:sp>
        <p:nvSpPr>
          <p:cNvPr id="10" name="Hộp Văn bản 9">
            <a:extLst>
              <a:ext uri="{FF2B5EF4-FFF2-40B4-BE49-F238E27FC236}">
                <a16:creationId xmlns:a16="http://schemas.microsoft.com/office/drawing/2014/main" id="{5E225F49-B9B5-355C-CE6A-9F7A1977F8CB}"/>
              </a:ext>
            </a:extLst>
          </p:cNvPr>
          <p:cNvSpPr txBox="1"/>
          <p:nvPr/>
        </p:nvSpPr>
        <p:spPr>
          <a:xfrm>
            <a:off x="2188390" y="2405109"/>
            <a:ext cx="7035389" cy="461665"/>
          </a:xfrm>
          <a:prstGeom prst="rect">
            <a:avLst/>
          </a:prstGeom>
          <a:noFill/>
        </p:spPr>
        <p:txBody>
          <a:bodyPr wrap="square">
            <a:spAutoFit/>
          </a:bodyPr>
          <a:lstStyle/>
          <a:p>
            <a:r>
              <a:rPr kumimoji="0" lang="vi-VN" altLang="en-US" sz="2400" b="1" i="0" u="none" strike="noStrike" cap="none" normalizeH="0" baseline="0" dirty="0">
                <a:ln>
                  <a:noFill/>
                </a:ln>
                <a:solidFill>
                  <a:schemeClr val="tx1"/>
                </a:solidFill>
                <a:effectLst/>
                <a:latin typeface="Arial" panose="020B0604020202020204" pitchFamily="34" charset="0"/>
              </a:rPr>
              <a:t>Giải thuật KNN, </a:t>
            </a:r>
            <a:r>
              <a:rPr lang="vi-VN" sz="2400" b="1" dirty="0">
                <a:effectLst/>
                <a:latin typeface="Arial" panose="020B0604020202020204" pitchFamily="34" charset="0"/>
                <a:ea typeface="Arial" panose="020B0604020202020204" pitchFamily="34" charset="0"/>
              </a:rPr>
              <a:t>độ đo tương quan - </a:t>
            </a:r>
            <a:r>
              <a:rPr lang="vi-VN" sz="2400" b="1" dirty="0" err="1">
                <a:effectLst/>
                <a:latin typeface="Arial" panose="020B0604020202020204" pitchFamily="34" charset="0"/>
                <a:ea typeface="Arial" panose="020B0604020202020204" pitchFamily="34" charset="0"/>
              </a:rPr>
              <a:t>accuracy</a:t>
            </a:r>
            <a:endParaRPr lang="en-US" sz="2400" b="1" dirty="0"/>
          </a:p>
        </p:txBody>
      </p:sp>
      <p:sp>
        <p:nvSpPr>
          <p:cNvPr id="2" name="Chỗ dành sẵn cho Số hiệu Bản chiếu 1">
            <a:extLst>
              <a:ext uri="{FF2B5EF4-FFF2-40B4-BE49-F238E27FC236}">
                <a16:creationId xmlns:a16="http://schemas.microsoft.com/office/drawing/2014/main" id="{BFCC6A61-9C61-B9B6-5446-67B5CE778754}"/>
              </a:ext>
            </a:extLst>
          </p:cNvPr>
          <p:cNvSpPr>
            <a:spLocks noGrp="1"/>
          </p:cNvSpPr>
          <p:nvPr>
            <p:ph type="sldNum" sz="quarter" idx="12"/>
          </p:nvPr>
        </p:nvSpPr>
        <p:spPr/>
        <p:txBody>
          <a:bodyPr/>
          <a:lstStyle/>
          <a:p>
            <a:fld id="{CC2DAE37-14E2-4312-B4B9-07CAFF702F2C}" type="slidenum">
              <a:rPr lang="en-US" smtClean="0"/>
              <a:t>10</a:t>
            </a:fld>
            <a:endParaRPr lang="en-US"/>
          </a:p>
        </p:txBody>
      </p:sp>
    </p:spTree>
    <p:extLst>
      <p:ext uri="{BB962C8B-B14F-4D97-AF65-F5344CB8AC3E}">
        <p14:creationId xmlns:p14="http://schemas.microsoft.com/office/powerpoint/2010/main" val="3032925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20D35-3977-4604-CC58-AAA94544D7DB}"/>
            </a:ext>
          </a:extLst>
        </p:cNvPr>
        <p:cNvGrpSpPr/>
        <p:nvPr/>
      </p:nvGrpSpPr>
      <p:grpSpPr>
        <a:xfrm>
          <a:off x="0" y="0"/>
          <a:ext cx="0" cy="0"/>
          <a:chOff x="0" y="0"/>
          <a:chExt cx="0" cy="0"/>
        </a:xfrm>
      </p:grpSpPr>
      <p:pic>
        <p:nvPicPr>
          <p:cNvPr id="1028" name="Picture 4" descr="Phân lớp dữ liệu bằng thuật toán những người láng giềng gần nhất (K-Nearest  Neighbors) | WhiteHat.vn">
            <a:extLst>
              <a:ext uri="{FF2B5EF4-FFF2-40B4-BE49-F238E27FC236}">
                <a16:creationId xmlns:a16="http://schemas.microsoft.com/office/drawing/2014/main" id="{A6E97E41-0E77-5A57-7479-149631D61A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0084" y="4478461"/>
            <a:ext cx="4534829" cy="2379539"/>
          </a:xfrm>
          <a:prstGeom prst="rect">
            <a:avLst/>
          </a:prstGeom>
          <a:noFill/>
          <a:extLst>
            <a:ext uri="{909E8E84-426E-40DD-AFC4-6F175D3DCCD1}">
              <a14:hiddenFill xmlns:a14="http://schemas.microsoft.com/office/drawing/2010/main">
                <a:solidFill>
                  <a:srgbClr val="FFFFFF"/>
                </a:solidFill>
              </a14:hiddenFill>
            </a:ext>
          </a:extLst>
        </p:spPr>
      </p:pic>
      <p:pic>
        <p:nvPicPr>
          <p:cNvPr id="4" name="object 2">
            <a:extLst>
              <a:ext uri="{FF2B5EF4-FFF2-40B4-BE49-F238E27FC236}">
                <a16:creationId xmlns:a16="http://schemas.microsoft.com/office/drawing/2014/main" id="{F0E8B06B-44BD-AAA9-BD5B-45CCC64B3078}"/>
              </a:ext>
            </a:extLst>
          </p:cNvPr>
          <p:cNvPicPr/>
          <p:nvPr/>
        </p:nvPicPr>
        <p:blipFill>
          <a:blip r:embed="rId3"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57ADA015-D60D-08D0-45D4-89FD75B05607}"/>
              </a:ext>
            </a:extLst>
          </p:cNvPr>
          <p:cNvPicPr/>
          <p:nvPr/>
        </p:nvPicPr>
        <p:blipFill>
          <a:blip r:embed="rId4"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F2E8F8A6-33FE-54F6-1E94-1CEB08CD5A16}"/>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p:txBody>
      </p:sp>
      <p:sp>
        <p:nvSpPr>
          <p:cNvPr id="3" name="Hộp Văn bản 2">
            <a:extLst>
              <a:ext uri="{FF2B5EF4-FFF2-40B4-BE49-F238E27FC236}">
                <a16:creationId xmlns:a16="http://schemas.microsoft.com/office/drawing/2014/main" id="{6C511BAC-4475-6489-59D5-29624A22DB1F}"/>
              </a:ext>
            </a:extLst>
          </p:cNvPr>
          <p:cNvSpPr txBox="1"/>
          <p:nvPr/>
        </p:nvSpPr>
        <p:spPr>
          <a:xfrm>
            <a:off x="236782" y="1354730"/>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Object</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Detection</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 </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Phương pháp phân loại</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sp>
        <p:nvSpPr>
          <p:cNvPr id="8" name="Hộp Văn bản 7">
            <a:extLst>
              <a:ext uri="{FF2B5EF4-FFF2-40B4-BE49-F238E27FC236}">
                <a16:creationId xmlns:a16="http://schemas.microsoft.com/office/drawing/2014/main" id="{A4E94EBF-1268-0FEB-0691-004917B5840A}"/>
              </a:ext>
            </a:extLst>
          </p:cNvPr>
          <p:cNvSpPr txBox="1"/>
          <p:nvPr/>
        </p:nvSpPr>
        <p:spPr>
          <a:xfrm>
            <a:off x="355599" y="1726424"/>
            <a:ext cx="7068457" cy="2862322"/>
          </a:xfrm>
          <a:prstGeom prst="rect">
            <a:avLst/>
          </a:prstGeom>
          <a:noFill/>
        </p:spPr>
        <p:txBody>
          <a:bodyPr wrap="square">
            <a:spAutoFit/>
          </a:bodyPr>
          <a:lstStyle/>
          <a:p>
            <a:endParaRPr lang="vi-VN" sz="2000" dirty="0"/>
          </a:p>
          <a:p>
            <a:r>
              <a:rPr lang="vi-VN" sz="2000" b="1" dirty="0"/>
              <a:t>KNN (K-</a:t>
            </a:r>
            <a:r>
              <a:rPr lang="vi-VN" sz="2000" b="1" dirty="0" err="1"/>
              <a:t>Nearest</a:t>
            </a:r>
            <a:r>
              <a:rPr lang="vi-VN" sz="2000" b="1" dirty="0"/>
              <a:t> </a:t>
            </a:r>
            <a:r>
              <a:rPr lang="vi-VN" sz="2000" b="1" dirty="0" err="1"/>
              <a:t>Neighbors</a:t>
            </a:r>
            <a:r>
              <a:rPr lang="vi-VN" sz="2000" b="1" dirty="0"/>
              <a:t>):</a:t>
            </a:r>
            <a:br>
              <a:rPr lang="vi-VN" sz="2000" dirty="0"/>
            </a:br>
            <a:r>
              <a:rPr lang="vi-VN" sz="2000" dirty="0"/>
              <a:t>Thuật toán phân loại hoặc hồi quy dựa trên khoảng cách.</a:t>
            </a:r>
          </a:p>
          <a:p>
            <a:r>
              <a:rPr lang="vi-VN" sz="2000" b="1" dirty="0"/>
              <a:t>Quy trình:</a:t>
            </a:r>
          </a:p>
          <a:p>
            <a:r>
              <a:rPr lang="vi-VN" sz="2000" dirty="0"/>
              <a:t>- Tính khoảng cách đến các điểm trong tập dữ liệu</a:t>
            </a:r>
          </a:p>
          <a:p>
            <a:r>
              <a:rPr lang="vi-VN" sz="2000" dirty="0"/>
              <a:t>Chọn K điểm gần nhất</a:t>
            </a:r>
          </a:p>
          <a:p>
            <a:r>
              <a:rPr lang="vi-VN" sz="2000" dirty="0"/>
              <a:t>- Dự đoán nhãn (phân loại) hoặc giá trị trung bình (hồi quy)</a:t>
            </a:r>
          </a:p>
          <a:p>
            <a:r>
              <a:rPr lang="vi-VN" sz="2000" b="1" dirty="0"/>
              <a:t>Thực nghiệm:</a:t>
            </a:r>
          </a:p>
          <a:p>
            <a:r>
              <a:rPr lang="vi-VN" sz="2000" dirty="0"/>
              <a:t>- Độ đo tương quan (</a:t>
            </a:r>
            <a:r>
              <a:rPr lang="vi-VN" sz="2000" dirty="0" err="1"/>
              <a:t>correlation</a:t>
            </a:r>
            <a:r>
              <a:rPr lang="vi-VN" sz="2000" dirty="0"/>
              <a:t>) cho kết quả tốt hơn </a:t>
            </a:r>
            <a:r>
              <a:rPr lang="vi-VN" sz="2000" dirty="0" err="1"/>
              <a:t>Euclid</a:t>
            </a:r>
            <a:r>
              <a:rPr lang="vi-VN" sz="2000" dirty="0"/>
              <a:t>.</a:t>
            </a:r>
          </a:p>
        </p:txBody>
      </p:sp>
      <p:graphicFrame>
        <p:nvGraphicFramePr>
          <p:cNvPr id="9" name="Bảng 8">
            <a:extLst>
              <a:ext uri="{FF2B5EF4-FFF2-40B4-BE49-F238E27FC236}">
                <a16:creationId xmlns:a16="http://schemas.microsoft.com/office/drawing/2014/main" id="{96615322-4DB1-F4A2-5CC7-2848B1082271}"/>
              </a:ext>
            </a:extLst>
          </p:cNvPr>
          <p:cNvGraphicFramePr>
            <a:graphicFrameLocks noGrp="1"/>
          </p:cNvGraphicFramePr>
          <p:nvPr>
            <p:extLst>
              <p:ext uri="{D42A27DB-BD31-4B8C-83A1-F6EECF244321}">
                <p14:modId xmlns:p14="http://schemas.microsoft.com/office/powerpoint/2010/main" val="2898454621"/>
              </p:ext>
            </p:extLst>
          </p:nvPr>
        </p:nvGraphicFramePr>
        <p:xfrm>
          <a:off x="7542873" y="2764077"/>
          <a:ext cx="4534828" cy="2573911"/>
        </p:xfrm>
        <a:graphic>
          <a:graphicData uri="http://schemas.openxmlformats.org/drawingml/2006/table">
            <a:tbl>
              <a:tblPr firstRow="1" firstCol="1" bandRow="1">
                <a:tableStyleId>{5940675A-B579-460E-94D1-54222C63F5DA}</a:tableStyleId>
              </a:tblPr>
              <a:tblGrid>
                <a:gridCol w="1919362">
                  <a:extLst>
                    <a:ext uri="{9D8B030D-6E8A-4147-A177-3AD203B41FA5}">
                      <a16:colId xmlns:a16="http://schemas.microsoft.com/office/drawing/2014/main" val="1427262680"/>
                    </a:ext>
                  </a:extLst>
                </a:gridCol>
                <a:gridCol w="1120190">
                  <a:extLst>
                    <a:ext uri="{9D8B030D-6E8A-4147-A177-3AD203B41FA5}">
                      <a16:colId xmlns:a16="http://schemas.microsoft.com/office/drawing/2014/main" val="1078311271"/>
                    </a:ext>
                  </a:extLst>
                </a:gridCol>
                <a:gridCol w="1495276">
                  <a:extLst>
                    <a:ext uri="{9D8B030D-6E8A-4147-A177-3AD203B41FA5}">
                      <a16:colId xmlns:a16="http://schemas.microsoft.com/office/drawing/2014/main" val="271535259"/>
                    </a:ext>
                  </a:extLst>
                </a:gridCol>
              </a:tblGrid>
              <a:tr h="0">
                <a:tc>
                  <a:txBody>
                    <a:bodyPr/>
                    <a:lstStyle/>
                    <a:p>
                      <a:pPr marL="0" marR="0">
                        <a:lnSpc>
                          <a:spcPct val="107000"/>
                        </a:lnSpc>
                        <a:spcAft>
                          <a:spcPts val="800"/>
                        </a:spcAft>
                      </a:pPr>
                      <a:r>
                        <a:rPr lang="vi-VN" sz="1800">
                          <a:effectLst/>
                        </a:rPr>
                        <a:t> </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1800">
                          <a:effectLst/>
                        </a:rPr>
                        <a:t>Euclid</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1800">
                          <a:effectLst/>
                        </a:rPr>
                        <a:t>Correlation</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2001685607"/>
                  </a:ext>
                </a:extLst>
              </a:tr>
              <a:tr h="0">
                <a:tc>
                  <a:txBody>
                    <a:bodyPr/>
                    <a:lstStyle/>
                    <a:p>
                      <a:pPr marL="0" marR="0">
                        <a:lnSpc>
                          <a:spcPct val="107000"/>
                        </a:lnSpc>
                        <a:spcAft>
                          <a:spcPts val="800"/>
                        </a:spcAft>
                      </a:pPr>
                      <a:r>
                        <a:rPr lang="vi-VN" sz="1800" dirty="0" err="1">
                          <a:effectLst/>
                        </a:rPr>
                        <a:t>Car</a:t>
                      </a:r>
                      <a:r>
                        <a:rPr lang="vi-VN" sz="1800" dirty="0">
                          <a:effectLst/>
                        </a:rPr>
                        <a:t>, HOG8x8, KNN k=4</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1800">
                          <a:effectLst/>
                        </a:rPr>
                        <a:t>0.9</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1800" b="1">
                          <a:solidFill>
                            <a:schemeClr val="accent6">
                              <a:lumMod val="75000"/>
                            </a:schemeClr>
                          </a:solidFill>
                          <a:effectLst/>
                        </a:rPr>
                        <a:t>0.9</a:t>
                      </a:r>
                      <a:r>
                        <a:rPr lang="en-US" sz="1800" b="1">
                          <a:solidFill>
                            <a:schemeClr val="accent6">
                              <a:lumMod val="75000"/>
                            </a:schemeClr>
                          </a:solidFill>
                          <a:effectLst/>
                        </a:rPr>
                        <a:t>5</a:t>
                      </a:r>
                      <a:endParaRPr lang="en-US" sz="1600" b="1">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209438589"/>
                  </a:ext>
                </a:extLst>
              </a:tr>
              <a:tr h="0">
                <a:tc>
                  <a:txBody>
                    <a:bodyPr/>
                    <a:lstStyle/>
                    <a:p>
                      <a:pPr marL="0" marR="0">
                        <a:lnSpc>
                          <a:spcPct val="107000"/>
                        </a:lnSpc>
                        <a:spcAft>
                          <a:spcPts val="800"/>
                        </a:spcAft>
                      </a:pPr>
                      <a:r>
                        <a:rPr lang="vi-VN" sz="1800">
                          <a:effectLst/>
                        </a:rPr>
                        <a:t>Pipe, HOG16x16, KNN k = </a:t>
                      </a:r>
                      <a:r>
                        <a:rPr lang="en-US" sz="1800">
                          <a:effectLst/>
                        </a:rPr>
                        <a:t>4</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1800" dirty="0">
                          <a:effectLst/>
                        </a:rPr>
                        <a:t>0.93</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1800" b="1">
                          <a:solidFill>
                            <a:schemeClr val="accent6">
                              <a:lumMod val="75000"/>
                            </a:schemeClr>
                          </a:solidFill>
                          <a:effectLst/>
                        </a:rPr>
                        <a:t>0.94</a:t>
                      </a:r>
                      <a:endParaRPr lang="en-US" sz="1600" b="1">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274549520"/>
                  </a:ext>
                </a:extLst>
              </a:tr>
              <a:tr h="0">
                <a:tc>
                  <a:txBody>
                    <a:bodyPr/>
                    <a:lstStyle/>
                    <a:p>
                      <a:pPr marL="0" marR="0">
                        <a:lnSpc>
                          <a:spcPct val="107000"/>
                        </a:lnSpc>
                        <a:spcAft>
                          <a:spcPts val="800"/>
                        </a:spcAft>
                      </a:pPr>
                      <a:r>
                        <a:rPr lang="en-US" sz="1800" dirty="0">
                          <a:effectLst/>
                        </a:rPr>
                        <a:t>Human, HOG16x16, KNN k = 4</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1800">
                          <a:effectLst/>
                        </a:rPr>
                        <a:t>0.79</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1800" b="1" dirty="0">
                          <a:solidFill>
                            <a:schemeClr val="accent6">
                              <a:lumMod val="75000"/>
                            </a:schemeClr>
                          </a:solidFill>
                          <a:effectLst/>
                        </a:rPr>
                        <a:t>0.89</a:t>
                      </a:r>
                      <a:endParaRPr lang="en-US" sz="16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030334071"/>
                  </a:ext>
                </a:extLst>
              </a:tr>
            </a:tbl>
          </a:graphicData>
        </a:graphic>
      </p:graphicFrame>
      <p:sp>
        <p:nvSpPr>
          <p:cNvPr id="2" name="Chỗ dành sẵn cho Số hiệu Bản chiếu 1">
            <a:extLst>
              <a:ext uri="{FF2B5EF4-FFF2-40B4-BE49-F238E27FC236}">
                <a16:creationId xmlns:a16="http://schemas.microsoft.com/office/drawing/2014/main" id="{41E100BB-1969-92C0-8D19-2D516CA7571F}"/>
              </a:ext>
            </a:extLst>
          </p:cNvPr>
          <p:cNvSpPr>
            <a:spLocks noGrp="1"/>
          </p:cNvSpPr>
          <p:nvPr>
            <p:ph type="sldNum" sz="quarter" idx="12"/>
          </p:nvPr>
        </p:nvSpPr>
        <p:spPr/>
        <p:txBody>
          <a:bodyPr/>
          <a:lstStyle/>
          <a:p>
            <a:fld id="{CC2DAE37-14E2-4312-B4B9-07CAFF702F2C}" type="slidenum">
              <a:rPr lang="en-US" smtClean="0"/>
              <a:t>11</a:t>
            </a:fld>
            <a:endParaRPr lang="en-US"/>
          </a:p>
        </p:txBody>
      </p:sp>
      <p:sp>
        <p:nvSpPr>
          <p:cNvPr id="7" name="Hộp Văn bản 6">
            <a:extLst>
              <a:ext uri="{FF2B5EF4-FFF2-40B4-BE49-F238E27FC236}">
                <a16:creationId xmlns:a16="http://schemas.microsoft.com/office/drawing/2014/main" id="{10DD945A-4093-1577-1AC9-991A205ACB7A}"/>
              </a:ext>
            </a:extLst>
          </p:cNvPr>
          <p:cNvSpPr txBox="1"/>
          <p:nvPr/>
        </p:nvSpPr>
        <p:spPr>
          <a:xfrm>
            <a:off x="7428643" y="2268112"/>
            <a:ext cx="4649568" cy="338554"/>
          </a:xfrm>
          <a:prstGeom prst="rect">
            <a:avLst/>
          </a:prstGeom>
          <a:noFill/>
        </p:spPr>
        <p:txBody>
          <a:bodyPr wrap="square">
            <a:spAutoFit/>
          </a:bodyPr>
          <a:lstStyle/>
          <a:p>
            <a:r>
              <a:rPr kumimoji="0" lang="vi-VN" altLang="en-US" sz="1600" b="1" i="0" u="none" strike="noStrike" cap="none" normalizeH="0" baseline="0" dirty="0">
                <a:ln>
                  <a:noFill/>
                </a:ln>
                <a:solidFill>
                  <a:schemeClr val="tx1"/>
                </a:solidFill>
                <a:effectLst/>
                <a:latin typeface="Arial" panose="020B0604020202020204" pitchFamily="34" charset="0"/>
              </a:rPr>
              <a:t>Giải thuật KNN </a:t>
            </a:r>
            <a:r>
              <a:rPr lang="vi-VN" sz="1600" b="1" dirty="0">
                <a:effectLst/>
                <a:latin typeface="Arial" panose="020B0604020202020204" pitchFamily="34" charset="0"/>
                <a:ea typeface="Arial" panose="020B0604020202020204" pitchFamily="34" charset="0"/>
              </a:rPr>
              <a:t>- </a:t>
            </a:r>
            <a:r>
              <a:rPr lang="vi-VN" sz="1600" b="1" dirty="0" err="1">
                <a:effectLst/>
                <a:latin typeface="Arial" panose="020B0604020202020204" pitchFamily="34" charset="0"/>
                <a:ea typeface="Arial" panose="020B0604020202020204" pitchFamily="34" charset="0"/>
              </a:rPr>
              <a:t>accuracy</a:t>
            </a:r>
            <a:endParaRPr lang="en-US" sz="1600" b="1" dirty="0"/>
          </a:p>
        </p:txBody>
      </p:sp>
    </p:spTree>
    <p:extLst>
      <p:ext uri="{BB962C8B-B14F-4D97-AF65-F5344CB8AC3E}">
        <p14:creationId xmlns:p14="http://schemas.microsoft.com/office/powerpoint/2010/main" val="2819691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E4BD9C-0074-D7C0-AA11-CA51E720D711}"/>
            </a:ext>
          </a:extLst>
        </p:cNvPr>
        <p:cNvGrpSpPr/>
        <p:nvPr/>
      </p:nvGrpSpPr>
      <p:grpSpPr>
        <a:xfrm>
          <a:off x="0" y="0"/>
          <a:ext cx="0" cy="0"/>
          <a:chOff x="0" y="0"/>
          <a:chExt cx="0" cy="0"/>
        </a:xfrm>
      </p:grpSpPr>
      <p:pic>
        <p:nvPicPr>
          <p:cNvPr id="11" name="Hình ảnh 10" descr="Ảnh có chứa văn bản, hàng, Sơ đồ, biểu đồ&#10;&#10;Mô tả được tạo tự động">
            <a:extLst>
              <a:ext uri="{FF2B5EF4-FFF2-40B4-BE49-F238E27FC236}">
                <a16:creationId xmlns:a16="http://schemas.microsoft.com/office/drawing/2014/main" id="{EC7357C4-E02C-C92F-5D8B-41690222C43A}"/>
              </a:ext>
            </a:extLst>
          </p:cNvPr>
          <p:cNvPicPr>
            <a:picLocks noChangeAspect="1"/>
          </p:cNvPicPr>
          <p:nvPr/>
        </p:nvPicPr>
        <p:blipFill>
          <a:blip r:embed="rId2"/>
          <a:stretch>
            <a:fillRect/>
          </a:stretch>
        </p:blipFill>
        <p:spPr>
          <a:xfrm>
            <a:off x="323848" y="0"/>
            <a:ext cx="5772152" cy="3482732"/>
          </a:xfrm>
          <a:prstGeom prst="rect">
            <a:avLst/>
          </a:prstGeom>
        </p:spPr>
      </p:pic>
      <p:pic>
        <p:nvPicPr>
          <p:cNvPr id="12" name="Hình ảnh 11" descr="Ảnh có chứa văn bản, biểu đồ, hàng, Sơ đồ&#10;&#10;Mô tả được tạo tự động">
            <a:extLst>
              <a:ext uri="{FF2B5EF4-FFF2-40B4-BE49-F238E27FC236}">
                <a16:creationId xmlns:a16="http://schemas.microsoft.com/office/drawing/2014/main" id="{43AA1EFF-154B-4A89-CF17-1283853A512D}"/>
              </a:ext>
            </a:extLst>
          </p:cNvPr>
          <p:cNvPicPr>
            <a:picLocks noChangeAspect="1"/>
          </p:cNvPicPr>
          <p:nvPr/>
        </p:nvPicPr>
        <p:blipFill>
          <a:blip r:embed="rId3"/>
          <a:stretch>
            <a:fillRect/>
          </a:stretch>
        </p:blipFill>
        <p:spPr>
          <a:xfrm>
            <a:off x="6419850" y="0"/>
            <a:ext cx="5772153" cy="3455234"/>
          </a:xfrm>
          <a:prstGeom prst="rect">
            <a:avLst/>
          </a:prstGeom>
        </p:spPr>
      </p:pic>
      <p:pic>
        <p:nvPicPr>
          <p:cNvPr id="13" name="Hình ảnh 12" descr="Ảnh có chứa văn bản, hàng, Sơ đồ, biểu đồ&#10;&#10;Mô tả được tạo tự động">
            <a:extLst>
              <a:ext uri="{FF2B5EF4-FFF2-40B4-BE49-F238E27FC236}">
                <a16:creationId xmlns:a16="http://schemas.microsoft.com/office/drawing/2014/main" id="{9E8FE31C-CA39-0C61-2570-0D16309195DC}"/>
              </a:ext>
            </a:extLst>
          </p:cNvPr>
          <p:cNvPicPr>
            <a:picLocks noChangeAspect="1"/>
          </p:cNvPicPr>
          <p:nvPr/>
        </p:nvPicPr>
        <p:blipFill>
          <a:blip r:embed="rId4"/>
          <a:stretch>
            <a:fillRect/>
          </a:stretch>
        </p:blipFill>
        <p:spPr>
          <a:xfrm>
            <a:off x="3084629" y="3429000"/>
            <a:ext cx="5772152" cy="3442443"/>
          </a:xfrm>
          <a:prstGeom prst="rect">
            <a:avLst/>
          </a:prstGeom>
        </p:spPr>
      </p:pic>
      <p:sp>
        <p:nvSpPr>
          <p:cNvPr id="15" name="Hộp Văn bản 14">
            <a:extLst>
              <a:ext uri="{FF2B5EF4-FFF2-40B4-BE49-F238E27FC236}">
                <a16:creationId xmlns:a16="http://schemas.microsoft.com/office/drawing/2014/main" id="{CDE70269-1B79-D833-7241-5AADCE323459}"/>
              </a:ext>
            </a:extLst>
          </p:cNvPr>
          <p:cNvSpPr txBox="1"/>
          <p:nvPr/>
        </p:nvSpPr>
        <p:spPr>
          <a:xfrm>
            <a:off x="158083" y="5282606"/>
            <a:ext cx="2296682" cy="1256306"/>
          </a:xfrm>
          <a:prstGeom prst="rect">
            <a:avLst/>
          </a:prstGeom>
          <a:noFill/>
        </p:spPr>
        <p:txBody>
          <a:bodyPr wrap="square">
            <a:spAutoFit/>
          </a:bodyPr>
          <a:lstStyle/>
          <a:p>
            <a:pPr marL="0" marR="0">
              <a:lnSpc>
                <a:spcPct val="107000"/>
              </a:lnSpc>
              <a:spcAft>
                <a:spcPts val="800"/>
              </a:spcAft>
            </a:pPr>
            <a:r>
              <a:rPr lang="vi-VN" sz="1800" dirty="0" err="1">
                <a:effectLst/>
                <a:latin typeface="Arial" panose="020B0604020202020204" pitchFamily="34" charset="0"/>
                <a:ea typeface="Arial" panose="020B0604020202020204" pitchFamily="34" charset="0"/>
                <a:cs typeface="Arial" panose="020B0604020202020204" pitchFamily="34" charset="0"/>
              </a:rPr>
              <a:t>Accuracy</a:t>
            </a:r>
            <a:br>
              <a:rPr lang="vi-VN" sz="1800" dirty="0">
                <a:effectLst/>
                <a:latin typeface="Arial" panose="020B0604020202020204" pitchFamily="34" charset="0"/>
                <a:ea typeface="Arial" panose="020B0604020202020204" pitchFamily="34" charset="0"/>
                <a:cs typeface="Arial" panose="020B0604020202020204" pitchFamily="34" charset="0"/>
              </a:rPr>
            </a:br>
            <a:r>
              <a:rPr lang="vi-VN" sz="1800" dirty="0">
                <a:effectLst/>
                <a:latin typeface="Arial" panose="020B0604020202020204" pitchFamily="34" charset="0"/>
                <a:ea typeface="Arial" panose="020B0604020202020204" pitchFamily="34" charset="0"/>
                <a:cs typeface="Arial" panose="020B0604020202020204" pitchFamily="34" charset="0"/>
              </a:rPr>
              <a:t>Sử dụng độ đo tương quan cho thuật toán KNN.</a:t>
            </a:r>
            <a:endParaRPr lang="en-US" sz="1400" dirty="0">
              <a:effectLst/>
              <a:latin typeface="Arial" panose="020B0604020202020204" pitchFamily="34" charset="0"/>
              <a:ea typeface="Arial" panose="020B0604020202020204" pitchFamily="34" charset="0"/>
              <a:cs typeface="Arial" panose="020B0604020202020204" pitchFamily="34" charset="0"/>
            </a:endParaRPr>
          </a:p>
        </p:txBody>
      </p:sp>
      <p:sp>
        <p:nvSpPr>
          <p:cNvPr id="17" name="Hộp Văn bản 16">
            <a:extLst>
              <a:ext uri="{FF2B5EF4-FFF2-40B4-BE49-F238E27FC236}">
                <a16:creationId xmlns:a16="http://schemas.microsoft.com/office/drawing/2014/main" id="{6ABF68ED-5B28-3828-1C13-C9331FE40B13}"/>
              </a:ext>
            </a:extLst>
          </p:cNvPr>
          <p:cNvSpPr txBox="1"/>
          <p:nvPr/>
        </p:nvSpPr>
        <p:spPr>
          <a:xfrm>
            <a:off x="158083" y="3299124"/>
            <a:ext cx="1867097" cy="397738"/>
          </a:xfrm>
          <a:prstGeom prst="rect">
            <a:avLst/>
          </a:prstGeom>
          <a:noFill/>
        </p:spPr>
        <p:txBody>
          <a:bodyPr wrap="square">
            <a:spAutoFit/>
          </a:bodyPr>
          <a:lstStyle/>
          <a:p>
            <a:pPr marL="0" marR="0">
              <a:lnSpc>
                <a:spcPct val="107000"/>
              </a:lnSpc>
              <a:spcAft>
                <a:spcPts val="800"/>
              </a:spcAft>
            </a:pPr>
            <a:r>
              <a:rPr lang="vi-VN" sz="2000" dirty="0" err="1">
                <a:effectLst/>
                <a:latin typeface="Arial" panose="020B0604020202020204" pitchFamily="34" charset="0"/>
                <a:ea typeface="Arial" panose="020B0604020202020204" pitchFamily="34" charset="0"/>
                <a:cs typeface="Arial" panose="020B0604020202020204" pitchFamily="34" charset="0"/>
              </a:rPr>
              <a:t>Car</a:t>
            </a:r>
            <a:r>
              <a:rPr lang="vi-VN" sz="2000" dirty="0">
                <a:effectLst/>
                <a:latin typeface="Arial" panose="020B0604020202020204" pitchFamily="34" charset="0"/>
                <a:ea typeface="Arial" panose="020B0604020202020204" pitchFamily="34" charset="0"/>
                <a:cs typeface="Arial" panose="020B0604020202020204" pitchFamily="34" charset="0"/>
              </a:rPr>
              <a:t>, HOG8x8:</a:t>
            </a:r>
            <a:endParaRPr lang="en-US" sz="1600" dirty="0">
              <a:effectLst/>
              <a:latin typeface="Arial" panose="020B0604020202020204" pitchFamily="34" charset="0"/>
              <a:ea typeface="Arial" panose="020B0604020202020204" pitchFamily="34" charset="0"/>
              <a:cs typeface="Arial" panose="020B0604020202020204" pitchFamily="34" charset="0"/>
            </a:endParaRPr>
          </a:p>
        </p:txBody>
      </p:sp>
      <p:sp>
        <p:nvSpPr>
          <p:cNvPr id="19" name="Hộp Văn bản 18">
            <a:extLst>
              <a:ext uri="{FF2B5EF4-FFF2-40B4-BE49-F238E27FC236}">
                <a16:creationId xmlns:a16="http://schemas.microsoft.com/office/drawing/2014/main" id="{D04FC62D-882A-22FB-AE02-B80CD1288289}"/>
              </a:ext>
            </a:extLst>
          </p:cNvPr>
          <p:cNvSpPr txBox="1"/>
          <p:nvPr/>
        </p:nvSpPr>
        <p:spPr>
          <a:xfrm>
            <a:off x="10045046" y="3320138"/>
            <a:ext cx="2190090" cy="397738"/>
          </a:xfrm>
          <a:prstGeom prst="rect">
            <a:avLst/>
          </a:prstGeom>
          <a:noFill/>
        </p:spPr>
        <p:txBody>
          <a:bodyPr wrap="square">
            <a:spAutoFit/>
          </a:bodyPr>
          <a:lstStyle/>
          <a:p>
            <a:pPr marL="0" marR="0">
              <a:lnSpc>
                <a:spcPct val="107000"/>
              </a:lnSpc>
              <a:spcAft>
                <a:spcPts val="800"/>
              </a:spcAft>
            </a:pPr>
            <a:r>
              <a:rPr lang="vi-VN" sz="2000" dirty="0" err="1">
                <a:effectLst/>
                <a:latin typeface="Arial" panose="020B0604020202020204" pitchFamily="34" charset="0"/>
                <a:ea typeface="Arial" panose="020B0604020202020204" pitchFamily="34" charset="0"/>
                <a:cs typeface="Arial" panose="020B0604020202020204" pitchFamily="34" charset="0"/>
              </a:rPr>
              <a:t>Pipe</a:t>
            </a:r>
            <a:r>
              <a:rPr lang="vi-VN" sz="2000" dirty="0">
                <a:effectLst/>
                <a:latin typeface="Arial" panose="020B0604020202020204" pitchFamily="34" charset="0"/>
                <a:ea typeface="Arial" panose="020B0604020202020204" pitchFamily="34" charset="0"/>
                <a:cs typeface="Arial" panose="020B0604020202020204" pitchFamily="34" charset="0"/>
              </a:rPr>
              <a:t>, HOG16x16:</a:t>
            </a:r>
            <a:endParaRPr lang="en-US" sz="1600" dirty="0">
              <a:effectLst/>
              <a:latin typeface="Arial" panose="020B0604020202020204" pitchFamily="34" charset="0"/>
              <a:ea typeface="Arial" panose="020B0604020202020204" pitchFamily="34" charset="0"/>
              <a:cs typeface="Arial" panose="020B0604020202020204" pitchFamily="34" charset="0"/>
            </a:endParaRPr>
          </a:p>
        </p:txBody>
      </p:sp>
      <p:sp>
        <p:nvSpPr>
          <p:cNvPr id="21" name="Hộp Văn bản 20">
            <a:extLst>
              <a:ext uri="{FF2B5EF4-FFF2-40B4-BE49-F238E27FC236}">
                <a16:creationId xmlns:a16="http://schemas.microsoft.com/office/drawing/2014/main" id="{BE03F575-EBEB-5051-47E8-6F6C5E14934B}"/>
              </a:ext>
            </a:extLst>
          </p:cNvPr>
          <p:cNvSpPr txBox="1"/>
          <p:nvPr/>
        </p:nvSpPr>
        <p:spPr>
          <a:xfrm>
            <a:off x="8320120" y="6236049"/>
            <a:ext cx="2656316" cy="397738"/>
          </a:xfrm>
          <a:prstGeom prst="rect">
            <a:avLst/>
          </a:prstGeom>
          <a:noFill/>
        </p:spPr>
        <p:txBody>
          <a:bodyPr wrap="square">
            <a:spAutoFit/>
          </a:bodyPr>
          <a:lstStyle/>
          <a:p>
            <a:pPr marL="0" marR="0">
              <a:lnSpc>
                <a:spcPct val="107000"/>
              </a:lnSpc>
              <a:spcAft>
                <a:spcPts val="800"/>
              </a:spcAft>
            </a:pPr>
            <a:r>
              <a:rPr lang="vi-VN" sz="2000" dirty="0" err="1">
                <a:effectLst/>
                <a:latin typeface="Arial" panose="020B0604020202020204" pitchFamily="34" charset="0"/>
                <a:ea typeface="Arial" panose="020B0604020202020204" pitchFamily="34" charset="0"/>
                <a:cs typeface="Arial" panose="020B0604020202020204" pitchFamily="34" charset="0"/>
              </a:rPr>
              <a:t>Human</a:t>
            </a:r>
            <a:r>
              <a:rPr lang="en-US" sz="2000" dirty="0">
                <a:effectLst/>
                <a:latin typeface="Arial" panose="020B0604020202020204" pitchFamily="34" charset="0"/>
                <a:ea typeface="Arial" panose="020B0604020202020204" pitchFamily="34" charset="0"/>
                <a:cs typeface="Arial" panose="020B0604020202020204" pitchFamily="34" charset="0"/>
              </a:rPr>
              <a:t>, HOG16x16</a:t>
            </a:r>
            <a:r>
              <a:rPr lang="vi-VN" sz="2000" dirty="0">
                <a:effectLst/>
                <a:latin typeface="Arial" panose="020B0604020202020204" pitchFamily="34" charset="0"/>
                <a:ea typeface="Arial" panose="020B0604020202020204" pitchFamily="34" charset="0"/>
                <a:cs typeface="Arial" panose="020B0604020202020204" pitchFamily="34" charset="0"/>
              </a:rPr>
              <a:t>:</a:t>
            </a:r>
            <a:endParaRPr lang="en-US" sz="1600" dirty="0">
              <a:effectLst/>
              <a:latin typeface="Arial" panose="020B0604020202020204" pitchFamily="34" charset="0"/>
              <a:ea typeface="Arial" panose="020B0604020202020204" pitchFamily="34" charset="0"/>
              <a:cs typeface="Arial" panose="020B0604020202020204" pitchFamily="34" charset="0"/>
            </a:endParaRPr>
          </a:p>
        </p:txBody>
      </p:sp>
      <p:sp>
        <p:nvSpPr>
          <p:cNvPr id="2" name="Chỗ dành sẵn cho Số hiệu Bản chiếu 1">
            <a:extLst>
              <a:ext uri="{FF2B5EF4-FFF2-40B4-BE49-F238E27FC236}">
                <a16:creationId xmlns:a16="http://schemas.microsoft.com/office/drawing/2014/main" id="{BD2B8158-F31F-01D9-3EA9-DB7319C2A784}"/>
              </a:ext>
            </a:extLst>
          </p:cNvPr>
          <p:cNvSpPr>
            <a:spLocks noGrp="1"/>
          </p:cNvSpPr>
          <p:nvPr>
            <p:ph type="sldNum" sz="quarter" idx="12"/>
          </p:nvPr>
        </p:nvSpPr>
        <p:spPr/>
        <p:txBody>
          <a:bodyPr/>
          <a:lstStyle/>
          <a:p>
            <a:fld id="{CC2DAE37-14E2-4312-B4B9-07CAFF702F2C}" type="slidenum">
              <a:rPr lang="en-US" smtClean="0"/>
              <a:t>12</a:t>
            </a:fld>
            <a:endParaRPr lang="en-US"/>
          </a:p>
        </p:txBody>
      </p:sp>
    </p:spTree>
    <p:extLst>
      <p:ext uri="{BB962C8B-B14F-4D97-AF65-F5344CB8AC3E}">
        <p14:creationId xmlns:p14="http://schemas.microsoft.com/office/powerpoint/2010/main" val="3451522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040C4C-8CE5-6896-C4F3-AB480C1F2A7D}"/>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FAA154D8-70B1-3B52-2CDE-CED8F8182DFE}"/>
              </a:ext>
            </a:extLst>
          </p:cNvPr>
          <p:cNvPicPr/>
          <p:nvPr/>
        </p:nvPicPr>
        <p:blipFill>
          <a:blip r:embed="rId3"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5F7EFFB5-5A94-C0DB-0C84-F33C53CEC21E}"/>
              </a:ext>
            </a:extLst>
          </p:cNvPr>
          <p:cNvPicPr/>
          <p:nvPr/>
        </p:nvPicPr>
        <p:blipFill>
          <a:blip r:embed="rId4"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07EEBD28-04B0-F6B2-2D34-DB12F35584CC}"/>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p:txBody>
      </p:sp>
      <p:sp>
        <p:nvSpPr>
          <p:cNvPr id="3" name="Hộp Văn bản 2">
            <a:extLst>
              <a:ext uri="{FF2B5EF4-FFF2-40B4-BE49-F238E27FC236}">
                <a16:creationId xmlns:a16="http://schemas.microsoft.com/office/drawing/2014/main" id="{F57820E0-A1B8-00CC-8CBC-29ECC47C509D}"/>
              </a:ext>
            </a:extLst>
          </p:cNvPr>
          <p:cNvSpPr txBox="1"/>
          <p:nvPr/>
        </p:nvSpPr>
        <p:spPr>
          <a:xfrm>
            <a:off x="236782" y="1354730"/>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Object</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Detection</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 </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Phương pháp phân loại</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sp>
        <p:nvSpPr>
          <p:cNvPr id="7" name="Hộp Văn bản 6">
            <a:extLst>
              <a:ext uri="{FF2B5EF4-FFF2-40B4-BE49-F238E27FC236}">
                <a16:creationId xmlns:a16="http://schemas.microsoft.com/office/drawing/2014/main" id="{08605E11-F779-3BCE-2867-43FABF765A10}"/>
              </a:ext>
            </a:extLst>
          </p:cNvPr>
          <p:cNvSpPr txBox="1"/>
          <p:nvPr/>
        </p:nvSpPr>
        <p:spPr>
          <a:xfrm>
            <a:off x="587610" y="2059067"/>
            <a:ext cx="8384555" cy="2677656"/>
          </a:xfrm>
          <a:prstGeom prst="rect">
            <a:avLst/>
          </a:prstGeom>
          <a:noFill/>
        </p:spPr>
        <p:txBody>
          <a:bodyPr wrap="square">
            <a:spAutoFit/>
          </a:bodyPr>
          <a:lstStyle/>
          <a:p>
            <a:r>
              <a:rPr lang="vi-VN" sz="2400" b="1" dirty="0" err="1"/>
              <a:t>Logistic</a:t>
            </a:r>
            <a:r>
              <a:rPr lang="vi-VN" sz="2400" b="1" dirty="0"/>
              <a:t> </a:t>
            </a:r>
            <a:r>
              <a:rPr lang="vi-VN" sz="2400" b="1" dirty="0" err="1"/>
              <a:t>Regression</a:t>
            </a:r>
            <a:r>
              <a:rPr lang="vi-VN" sz="2400" dirty="0"/>
              <a:t>:</a:t>
            </a:r>
            <a:br>
              <a:rPr lang="vi-VN" sz="2400" dirty="0"/>
            </a:br>
            <a:r>
              <a:rPr lang="vi-VN" sz="2400" dirty="0"/>
              <a:t>Thuật toán phân loại sử dụng hàm </a:t>
            </a:r>
            <a:r>
              <a:rPr lang="vi-VN" sz="2400" dirty="0" err="1"/>
              <a:t>sigmoid</a:t>
            </a:r>
            <a:r>
              <a:rPr lang="vi-VN" sz="2400" dirty="0"/>
              <a:t> để tính xác suất.</a:t>
            </a:r>
          </a:p>
          <a:p>
            <a:r>
              <a:rPr lang="vi-VN" sz="2400" dirty="0"/>
              <a:t>Quy trình:</a:t>
            </a:r>
          </a:p>
          <a:p>
            <a:pPr>
              <a:buFont typeface="Arial" panose="020B0604020202020204" pitchFamily="34" charset="0"/>
              <a:buChar char="•"/>
            </a:pPr>
            <a:r>
              <a:rPr lang="vi-VN" sz="2400" dirty="0"/>
              <a:t>Tìm mối quan hệ giữa đầu vào và đầu ra qua hàm tuyến tính</a:t>
            </a:r>
          </a:p>
          <a:p>
            <a:pPr>
              <a:buFont typeface="Arial" panose="020B0604020202020204" pitchFamily="34" charset="0"/>
              <a:buChar char="•"/>
            </a:pPr>
            <a:r>
              <a:rPr lang="vi-VN" sz="2400" dirty="0"/>
              <a:t>Dùng hàm </a:t>
            </a:r>
            <a:r>
              <a:rPr lang="vi-VN" sz="2400" dirty="0" err="1"/>
              <a:t>sigmoid</a:t>
            </a:r>
            <a:r>
              <a:rPr lang="vi-VN" sz="2400" dirty="0"/>
              <a:t> để tính xác suất</a:t>
            </a:r>
          </a:p>
          <a:p>
            <a:pPr>
              <a:buFont typeface="Arial" panose="020B0604020202020204" pitchFamily="34" charset="0"/>
              <a:buChar char="•"/>
            </a:pPr>
            <a:r>
              <a:rPr lang="vi-VN" sz="2400" dirty="0"/>
              <a:t>Gán nhãn dựa trên ngưỡng</a:t>
            </a:r>
          </a:p>
        </p:txBody>
      </p:sp>
      <p:sp>
        <p:nvSpPr>
          <p:cNvPr id="2" name="Chỗ dành sẵn cho Số hiệu Bản chiếu 1">
            <a:extLst>
              <a:ext uri="{FF2B5EF4-FFF2-40B4-BE49-F238E27FC236}">
                <a16:creationId xmlns:a16="http://schemas.microsoft.com/office/drawing/2014/main" id="{BC2DA148-7DD0-C247-6336-B11F2987ACB6}"/>
              </a:ext>
            </a:extLst>
          </p:cNvPr>
          <p:cNvSpPr>
            <a:spLocks noGrp="1"/>
          </p:cNvSpPr>
          <p:nvPr>
            <p:ph type="sldNum" sz="quarter" idx="12"/>
          </p:nvPr>
        </p:nvSpPr>
        <p:spPr/>
        <p:txBody>
          <a:bodyPr/>
          <a:lstStyle/>
          <a:p>
            <a:fld id="{CC2DAE37-14E2-4312-B4B9-07CAFF702F2C}" type="slidenum">
              <a:rPr lang="en-US" smtClean="0"/>
              <a:t>13</a:t>
            </a:fld>
            <a:endParaRPr lang="en-US"/>
          </a:p>
        </p:txBody>
      </p:sp>
      <p:pic>
        <p:nvPicPr>
          <p:cNvPr id="1026" name="Picture 2" descr="Logistic Regression in Machine Learning - Javatpoint">
            <a:extLst>
              <a:ext uri="{FF2B5EF4-FFF2-40B4-BE49-F238E27FC236}">
                <a16:creationId xmlns:a16="http://schemas.microsoft.com/office/drawing/2014/main" id="{9CF9F946-DA43-DF30-0728-2E5BB4C477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69044" y="3599515"/>
            <a:ext cx="5203266" cy="3121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7812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D7FB7A-4FFA-4B05-8F42-D2ACFD4CE633}"/>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19BB3E8F-327F-02B4-C96B-7D5C5EDB0209}"/>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D0EFF76D-F8F0-1C83-898F-6515E904D738}"/>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860105B7-8893-E579-0E60-5A273623AEC4}"/>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p:txBody>
      </p:sp>
      <p:sp>
        <p:nvSpPr>
          <p:cNvPr id="3" name="Hộp Văn bản 2">
            <a:extLst>
              <a:ext uri="{FF2B5EF4-FFF2-40B4-BE49-F238E27FC236}">
                <a16:creationId xmlns:a16="http://schemas.microsoft.com/office/drawing/2014/main" id="{D1EFCE61-9F38-72C9-07A2-A2AE81F7C99F}"/>
              </a:ext>
            </a:extLst>
          </p:cNvPr>
          <p:cNvSpPr txBox="1"/>
          <p:nvPr/>
        </p:nvSpPr>
        <p:spPr>
          <a:xfrm>
            <a:off x="236782" y="1354730"/>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Object</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Detection</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 </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Phương pháp phân loại</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sp>
        <p:nvSpPr>
          <p:cNvPr id="8" name="Hộp Văn bản 7">
            <a:extLst>
              <a:ext uri="{FF2B5EF4-FFF2-40B4-BE49-F238E27FC236}">
                <a16:creationId xmlns:a16="http://schemas.microsoft.com/office/drawing/2014/main" id="{E4BFEAC0-0E9C-31F7-4CF3-4AB145097458}"/>
              </a:ext>
            </a:extLst>
          </p:cNvPr>
          <p:cNvSpPr txBox="1"/>
          <p:nvPr/>
        </p:nvSpPr>
        <p:spPr>
          <a:xfrm>
            <a:off x="421913" y="1997503"/>
            <a:ext cx="6482114" cy="2677656"/>
          </a:xfrm>
          <a:prstGeom prst="rect">
            <a:avLst/>
          </a:prstGeom>
          <a:noFill/>
        </p:spPr>
        <p:txBody>
          <a:bodyPr wrap="square">
            <a:spAutoFit/>
          </a:bodyPr>
          <a:lstStyle/>
          <a:p>
            <a:r>
              <a:rPr lang="vi-VN" sz="2400" b="1" dirty="0"/>
              <a:t>SVM (</a:t>
            </a:r>
            <a:r>
              <a:rPr lang="vi-VN" sz="2400" b="1" dirty="0" err="1"/>
              <a:t>Support</a:t>
            </a:r>
            <a:r>
              <a:rPr lang="vi-VN" sz="2400" b="1" dirty="0"/>
              <a:t> </a:t>
            </a:r>
            <a:r>
              <a:rPr lang="vi-VN" sz="2400" b="1" dirty="0" err="1"/>
              <a:t>Vector</a:t>
            </a:r>
            <a:r>
              <a:rPr lang="vi-VN" sz="2400" b="1" dirty="0"/>
              <a:t> </a:t>
            </a:r>
            <a:r>
              <a:rPr lang="vi-VN" sz="2400" b="1" dirty="0" err="1"/>
              <a:t>Machine</a:t>
            </a:r>
            <a:r>
              <a:rPr lang="vi-VN" sz="2400" b="1" dirty="0"/>
              <a:t>):</a:t>
            </a:r>
            <a:br>
              <a:rPr lang="vi-VN" sz="2400" dirty="0"/>
            </a:br>
            <a:r>
              <a:rPr lang="vi-VN" sz="2400" dirty="0"/>
              <a:t>phân loại bằng cách tìm siêu </a:t>
            </a:r>
            <a:r>
              <a:rPr lang="vi-VN" sz="2400" dirty="0" err="1"/>
              <a:t>phẳng</a:t>
            </a:r>
            <a:r>
              <a:rPr lang="vi-VN" sz="2400" dirty="0"/>
              <a:t> tối ưu, tối đa hóa biên giữa các lớp.</a:t>
            </a:r>
          </a:p>
          <a:p>
            <a:r>
              <a:rPr lang="vi-VN" sz="2400" b="1" dirty="0"/>
              <a:t>Quy trình:</a:t>
            </a:r>
          </a:p>
          <a:p>
            <a:pPr>
              <a:buFont typeface="Arial" panose="020B0604020202020204" pitchFamily="34" charset="0"/>
              <a:buChar char="•"/>
            </a:pPr>
            <a:r>
              <a:rPr lang="vi-VN" sz="2400" dirty="0"/>
              <a:t>Chọn siêu </a:t>
            </a:r>
            <a:r>
              <a:rPr lang="vi-VN" sz="2400" dirty="0" err="1"/>
              <a:t>phẳng</a:t>
            </a:r>
            <a:r>
              <a:rPr lang="vi-VN" sz="2400" dirty="0"/>
              <a:t> tách rời các lớp (tuyến tính)</a:t>
            </a:r>
          </a:p>
          <a:p>
            <a:pPr>
              <a:buFont typeface="Arial" panose="020B0604020202020204" pitchFamily="34" charset="0"/>
              <a:buChar char="•"/>
            </a:pPr>
            <a:r>
              <a:rPr lang="vi-VN" sz="2400" dirty="0"/>
              <a:t>Với dữ liệu không tuyến tính, dùng </a:t>
            </a:r>
            <a:r>
              <a:rPr lang="vi-VN" sz="2400" dirty="0" err="1"/>
              <a:t>kernel</a:t>
            </a:r>
            <a:r>
              <a:rPr lang="vi-VN" sz="2400" dirty="0"/>
              <a:t> </a:t>
            </a:r>
            <a:r>
              <a:rPr lang="vi-VN" sz="2400" dirty="0" err="1"/>
              <a:t>trick</a:t>
            </a:r>
            <a:r>
              <a:rPr lang="vi-VN" sz="2400" dirty="0"/>
              <a:t> để ánh xạ sang không gian cao hơn</a:t>
            </a:r>
          </a:p>
        </p:txBody>
      </p:sp>
      <p:sp>
        <p:nvSpPr>
          <p:cNvPr id="2" name="Chỗ dành sẵn cho Số hiệu Bản chiếu 1">
            <a:extLst>
              <a:ext uri="{FF2B5EF4-FFF2-40B4-BE49-F238E27FC236}">
                <a16:creationId xmlns:a16="http://schemas.microsoft.com/office/drawing/2014/main" id="{6B0AF093-759C-BE0F-E6B6-8FD6FC823EAC}"/>
              </a:ext>
            </a:extLst>
          </p:cNvPr>
          <p:cNvSpPr>
            <a:spLocks noGrp="1"/>
          </p:cNvSpPr>
          <p:nvPr>
            <p:ph type="sldNum" sz="quarter" idx="12"/>
          </p:nvPr>
        </p:nvSpPr>
        <p:spPr/>
        <p:txBody>
          <a:bodyPr/>
          <a:lstStyle/>
          <a:p>
            <a:fld id="{CC2DAE37-14E2-4312-B4B9-07CAFF702F2C}" type="slidenum">
              <a:rPr lang="en-US" smtClean="0"/>
              <a:t>14</a:t>
            </a:fld>
            <a:endParaRPr lang="en-US"/>
          </a:p>
        </p:txBody>
      </p:sp>
    </p:spTree>
    <p:extLst>
      <p:ext uri="{BB962C8B-B14F-4D97-AF65-F5344CB8AC3E}">
        <p14:creationId xmlns:p14="http://schemas.microsoft.com/office/powerpoint/2010/main" val="3448503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9A553E-ADB0-6F45-90E0-4AB9DF7600EA}"/>
            </a:ext>
          </a:extLst>
        </p:cNvPr>
        <p:cNvGrpSpPr/>
        <p:nvPr/>
      </p:nvGrpSpPr>
      <p:grpSpPr>
        <a:xfrm>
          <a:off x="0" y="0"/>
          <a:ext cx="0" cy="0"/>
          <a:chOff x="0" y="0"/>
          <a:chExt cx="0" cy="0"/>
        </a:xfrm>
      </p:grpSpPr>
      <p:sp>
        <p:nvSpPr>
          <p:cNvPr id="17" name="Hộp Văn bản 16">
            <a:extLst>
              <a:ext uri="{FF2B5EF4-FFF2-40B4-BE49-F238E27FC236}">
                <a16:creationId xmlns:a16="http://schemas.microsoft.com/office/drawing/2014/main" id="{42963ECF-343C-E559-6EEB-F6B2728D1BAF}"/>
              </a:ext>
            </a:extLst>
          </p:cNvPr>
          <p:cNvSpPr txBox="1"/>
          <p:nvPr/>
        </p:nvSpPr>
        <p:spPr>
          <a:xfrm>
            <a:off x="53755" y="6434918"/>
            <a:ext cx="1867097" cy="397738"/>
          </a:xfrm>
          <a:prstGeom prst="rect">
            <a:avLst/>
          </a:prstGeom>
          <a:noFill/>
        </p:spPr>
        <p:txBody>
          <a:bodyPr wrap="square">
            <a:spAutoFit/>
          </a:bodyPr>
          <a:lstStyle/>
          <a:p>
            <a:pPr marL="0" marR="0">
              <a:lnSpc>
                <a:spcPct val="107000"/>
              </a:lnSpc>
              <a:spcAft>
                <a:spcPts val="800"/>
              </a:spcAft>
            </a:pPr>
            <a:r>
              <a:rPr lang="vi-VN" sz="2000" dirty="0" err="1">
                <a:effectLst/>
                <a:latin typeface="Arial" panose="020B0604020202020204" pitchFamily="34" charset="0"/>
                <a:ea typeface="Arial" panose="020B0604020202020204" pitchFamily="34" charset="0"/>
                <a:cs typeface="Arial" panose="020B0604020202020204" pitchFamily="34" charset="0"/>
              </a:rPr>
              <a:t>Car</a:t>
            </a:r>
            <a:r>
              <a:rPr lang="vi-VN" sz="2000" dirty="0">
                <a:effectLst/>
                <a:latin typeface="Arial" panose="020B0604020202020204" pitchFamily="34" charset="0"/>
                <a:ea typeface="Arial" panose="020B0604020202020204" pitchFamily="34" charset="0"/>
                <a:cs typeface="Arial" panose="020B0604020202020204" pitchFamily="34" charset="0"/>
              </a:rPr>
              <a:t>, HOG8x8:</a:t>
            </a:r>
            <a:endParaRPr lang="en-US" sz="1600" dirty="0">
              <a:effectLst/>
              <a:latin typeface="Arial" panose="020B0604020202020204" pitchFamily="34" charset="0"/>
              <a:ea typeface="Arial" panose="020B0604020202020204" pitchFamily="34" charset="0"/>
              <a:cs typeface="Arial" panose="020B0604020202020204" pitchFamily="34" charset="0"/>
            </a:endParaRPr>
          </a:p>
        </p:txBody>
      </p:sp>
      <p:sp>
        <p:nvSpPr>
          <p:cNvPr id="19" name="Hộp Văn bản 18">
            <a:extLst>
              <a:ext uri="{FF2B5EF4-FFF2-40B4-BE49-F238E27FC236}">
                <a16:creationId xmlns:a16="http://schemas.microsoft.com/office/drawing/2014/main" id="{0459DA18-EDA7-82BC-3981-018DE72547B3}"/>
              </a:ext>
            </a:extLst>
          </p:cNvPr>
          <p:cNvSpPr txBox="1"/>
          <p:nvPr/>
        </p:nvSpPr>
        <p:spPr>
          <a:xfrm>
            <a:off x="4602056" y="6432215"/>
            <a:ext cx="2190090" cy="397738"/>
          </a:xfrm>
          <a:prstGeom prst="rect">
            <a:avLst/>
          </a:prstGeom>
          <a:noFill/>
        </p:spPr>
        <p:txBody>
          <a:bodyPr wrap="square">
            <a:spAutoFit/>
          </a:bodyPr>
          <a:lstStyle/>
          <a:p>
            <a:pPr marL="0" marR="0">
              <a:lnSpc>
                <a:spcPct val="107000"/>
              </a:lnSpc>
              <a:spcAft>
                <a:spcPts val="800"/>
              </a:spcAft>
            </a:pPr>
            <a:r>
              <a:rPr lang="vi-VN" sz="2000" dirty="0" err="1">
                <a:effectLst/>
                <a:latin typeface="Arial" panose="020B0604020202020204" pitchFamily="34" charset="0"/>
                <a:ea typeface="Arial" panose="020B0604020202020204" pitchFamily="34" charset="0"/>
                <a:cs typeface="Arial" panose="020B0604020202020204" pitchFamily="34" charset="0"/>
              </a:rPr>
              <a:t>Pipe</a:t>
            </a:r>
            <a:r>
              <a:rPr lang="vi-VN" sz="2000" dirty="0">
                <a:effectLst/>
                <a:latin typeface="Arial" panose="020B0604020202020204" pitchFamily="34" charset="0"/>
                <a:ea typeface="Arial" panose="020B0604020202020204" pitchFamily="34" charset="0"/>
                <a:cs typeface="Arial" panose="020B0604020202020204" pitchFamily="34" charset="0"/>
              </a:rPr>
              <a:t>, HOG16x16:</a:t>
            </a:r>
            <a:endParaRPr lang="en-US" sz="1600" dirty="0">
              <a:effectLst/>
              <a:latin typeface="Arial" panose="020B0604020202020204" pitchFamily="34" charset="0"/>
              <a:ea typeface="Arial" panose="020B0604020202020204" pitchFamily="34" charset="0"/>
              <a:cs typeface="Arial" panose="020B0604020202020204" pitchFamily="34" charset="0"/>
            </a:endParaRPr>
          </a:p>
        </p:txBody>
      </p:sp>
      <p:sp>
        <p:nvSpPr>
          <p:cNvPr id="21" name="Hộp Văn bản 20">
            <a:extLst>
              <a:ext uri="{FF2B5EF4-FFF2-40B4-BE49-F238E27FC236}">
                <a16:creationId xmlns:a16="http://schemas.microsoft.com/office/drawing/2014/main" id="{7E314740-B660-A722-F60E-FCAB2E3C4AEF}"/>
              </a:ext>
            </a:extLst>
          </p:cNvPr>
          <p:cNvSpPr txBox="1"/>
          <p:nvPr/>
        </p:nvSpPr>
        <p:spPr>
          <a:xfrm>
            <a:off x="8894461" y="6307430"/>
            <a:ext cx="2656316" cy="397738"/>
          </a:xfrm>
          <a:prstGeom prst="rect">
            <a:avLst/>
          </a:prstGeom>
          <a:noFill/>
        </p:spPr>
        <p:txBody>
          <a:bodyPr wrap="square">
            <a:spAutoFit/>
          </a:bodyPr>
          <a:lstStyle/>
          <a:p>
            <a:pPr marL="0" marR="0">
              <a:lnSpc>
                <a:spcPct val="107000"/>
              </a:lnSpc>
              <a:spcAft>
                <a:spcPts val="800"/>
              </a:spcAft>
            </a:pPr>
            <a:r>
              <a:rPr lang="vi-VN" sz="2000" dirty="0" err="1">
                <a:effectLst/>
                <a:latin typeface="Arial" panose="020B0604020202020204" pitchFamily="34" charset="0"/>
                <a:ea typeface="Arial" panose="020B0604020202020204" pitchFamily="34" charset="0"/>
                <a:cs typeface="Arial" panose="020B0604020202020204" pitchFamily="34" charset="0"/>
              </a:rPr>
              <a:t>Human</a:t>
            </a:r>
            <a:r>
              <a:rPr lang="en-US" sz="2000" dirty="0">
                <a:effectLst/>
                <a:latin typeface="Arial" panose="020B0604020202020204" pitchFamily="34" charset="0"/>
                <a:ea typeface="Arial" panose="020B0604020202020204" pitchFamily="34" charset="0"/>
                <a:cs typeface="Arial" panose="020B0604020202020204" pitchFamily="34" charset="0"/>
              </a:rPr>
              <a:t>, HOG16x16</a:t>
            </a:r>
            <a:r>
              <a:rPr lang="vi-VN" sz="2000" dirty="0">
                <a:effectLst/>
                <a:latin typeface="Arial" panose="020B0604020202020204" pitchFamily="34" charset="0"/>
                <a:ea typeface="Arial" panose="020B0604020202020204" pitchFamily="34" charset="0"/>
                <a:cs typeface="Arial" panose="020B0604020202020204" pitchFamily="34" charset="0"/>
              </a:rPr>
              <a:t>:</a:t>
            </a:r>
            <a:endParaRPr lang="en-US" sz="1600" dirty="0">
              <a:effectLst/>
              <a:latin typeface="Arial" panose="020B0604020202020204" pitchFamily="34" charset="0"/>
              <a:ea typeface="Arial" panose="020B0604020202020204" pitchFamily="34" charset="0"/>
              <a:cs typeface="Arial" panose="020B0604020202020204" pitchFamily="34" charset="0"/>
            </a:endParaRPr>
          </a:p>
        </p:txBody>
      </p:sp>
      <p:pic>
        <p:nvPicPr>
          <p:cNvPr id="2" name="Hình ảnh 1" descr="Ảnh có chứa văn bản, hàng, biểu đồ, Sơ đồ&#10;&#10;Mô tả được tạo tự động">
            <a:extLst>
              <a:ext uri="{FF2B5EF4-FFF2-40B4-BE49-F238E27FC236}">
                <a16:creationId xmlns:a16="http://schemas.microsoft.com/office/drawing/2014/main" id="{B6E736DD-858F-07B3-E834-7ABAF714D01E}"/>
              </a:ext>
            </a:extLst>
          </p:cNvPr>
          <p:cNvPicPr>
            <a:picLocks noChangeAspect="1"/>
          </p:cNvPicPr>
          <p:nvPr/>
        </p:nvPicPr>
        <p:blipFill>
          <a:blip r:embed="rId2"/>
          <a:srcRect l="5134" t="5765" r="7602"/>
          <a:stretch/>
        </p:blipFill>
        <p:spPr>
          <a:xfrm>
            <a:off x="94097" y="832238"/>
            <a:ext cx="4076385" cy="2640208"/>
          </a:xfrm>
          <a:prstGeom prst="rect">
            <a:avLst/>
          </a:prstGeom>
        </p:spPr>
      </p:pic>
      <p:pic>
        <p:nvPicPr>
          <p:cNvPr id="4" name="Hình ảnh 3" descr="Ảnh có chứa văn bản, biểu đồ, hàng, Sơ đồ&#10;&#10;Mô tả được tạo tự động">
            <a:extLst>
              <a:ext uri="{FF2B5EF4-FFF2-40B4-BE49-F238E27FC236}">
                <a16:creationId xmlns:a16="http://schemas.microsoft.com/office/drawing/2014/main" id="{67144CC5-EA00-BCFC-B27F-3A34A2DCFBD7}"/>
              </a:ext>
            </a:extLst>
          </p:cNvPr>
          <p:cNvPicPr>
            <a:picLocks noChangeAspect="1"/>
          </p:cNvPicPr>
          <p:nvPr/>
        </p:nvPicPr>
        <p:blipFill>
          <a:blip r:embed="rId3"/>
          <a:srcRect l="4531" t="5861" r="7137"/>
          <a:stretch/>
        </p:blipFill>
        <p:spPr>
          <a:xfrm>
            <a:off x="4198913" y="927098"/>
            <a:ext cx="3964446" cy="2522988"/>
          </a:xfrm>
          <a:prstGeom prst="rect">
            <a:avLst/>
          </a:prstGeom>
        </p:spPr>
      </p:pic>
      <p:pic>
        <p:nvPicPr>
          <p:cNvPr id="6" name="Hình ảnh 5" descr="Ảnh có chứa văn bản, hàng, biểu đồ, Sơ đồ&#10;&#10;Mô tả được tạo tự động">
            <a:extLst>
              <a:ext uri="{FF2B5EF4-FFF2-40B4-BE49-F238E27FC236}">
                <a16:creationId xmlns:a16="http://schemas.microsoft.com/office/drawing/2014/main" id="{C9E7C2F6-FB2C-723E-39C3-9A6D92EEEA0B}"/>
              </a:ext>
            </a:extLst>
          </p:cNvPr>
          <p:cNvPicPr>
            <a:picLocks noChangeAspect="1"/>
          </p:cNvPicPr>
          <p:nvPr/>
        </p:nvPicPr>
        <p:blipFill>
          <a:blip r:embed="rId4"/>
          <a:srcRect l="4326" t="6150" r="6992"/>
          <a:stretch/>
        </p:blipFill>
        <p:spPr>
          <a:xfrm>
            <a:off x="8084991" y="882379"/>
            <a:ext cx="4111732" cy="2567707"/>
          </a:xfrm>
          <a:prstGeom prst="rect">
            <a:avLst/>
          </a:prstGeom>
        </p:spPr>
      </p:pic>
      <p:sp>
        <p:nvSpPr>
          <p:cNvPr id="8" name="Chỗ dành sẵn cho Số hiệu Bản chiếu 7">
            <a:extLst>
              <a:ext uri="{FF2B5EF4-FFF2-40B4-BE49-F238E27FC236}">
                <a16:creationId xmlns:a16="http://schemas.microsoft.com/office/drawing/2014/main" id="{B98C7E77-B2A3-E023-2F0B-610255410147}"/>
              </a:ext>
            </a:extLst>
          </p:cNvPr>
          <p:cNvSpPr>
            <a:spLocks noGrp="1"/>
          </p:cNvSpPr>
          <p:nvPr>
            <p:ph type="sldNum" sz="quarter" idx="12"/>
          </p:nvPr>
        </p:nvSpPr>
        <p:spPr>
          <a:xfrm>
            <a:off x="9395045" y="6323737"/>
            <a:ext cx="2743200" cy="365125"/>
          </a:xfrm>
        </p:spPr>
        <p:txBody>
          <a:bodyPr/>
          <a:lstStyle/>
          <a:p>
            <a:fld id="{CC2DAE37-14E2-4312-B4B9-07CAFF702F2C}" type="slidenum">
              <a:rPr lang="en-US" smtClean="0"/>
              <a:t>15</a:t>
            </a:fld>
            <a:endParaRPr lang="en-US" dirty="0"/>
          </a:p>
        </p:txBody>
      </p:sp>
      <p:pic>
        <p:nvPicPr>
          <p:cNvPr id="10" name="Hình ảnh 9">
            <a:extLst>
              <a:ext uri="{FF2B5EF4-FFF2-40B4-BE49-F238E27FC236}">
                <a16:creationId xmlns:a16="http://schemas.microsoft.com/office/drawing/2014/main" id="{A9101070-9A1C-7AA5-0DD0-D5E76CF0D703}"/>
              </a:ext>
            </a:extLst>
          </p:cNvPr>
          <p:cNvPicPr>
            <a:picLocks noChangeAspect="1"/>
          </p:cNvPicPr>
          <p:nvPr/>
        </p:nvPicPr>
        <p:blipFill>
          <a:blip r:embed="rId5"/>
          <a:stretch>
            <a:fillRect/>
          </a:stretch>
        </p:blipFill>
        <p:spPr>
          <a:xfrm>
            <a:off x="3894170" y="3303062"/>
            <a:ext cx="4594999" cy="2753269"/>
          </a:xfrm>
          <a:prstGeom prst="rect">
            <a:avLst/>
          </a:prstGeom>
        </p:spPr>
      </p:pic>
      <p:pic>
        <p:nvPicPr>
          <p:cNvPr id="7" name="Hình ảnh 6" descr="Ảnh có chứa văn bản, biểu đồ, hàng, Sơ đồ&#10;&#10;Mô tả được tạo tự động">
            <a:extLst>
              <a:ext uri="{FF2B5EF4-FFF2-40B4-BE49-F238E27FC236}">
                <a16:creationId xmlns:a16="http://schemas.microsoft.com/office/drawing/2014/main" id="{C6A54E41-D7FC-F4E9-745C-44224BE7AA4C}"/>
              </a:ext>
            </a:extLst>
          </p:cNvPr>
          <p:cNvPicPr>
            <a:picLocks noChangeAspect="1"/>
          </p:cNvPicPr>
          <p:nvPr/>
        </p:nvPicPr>
        <p:blipFill>
          <a:blip r:embed="rId6"/>
          <a:srcRect l="4383" t="6338" r="7385"/>
          <a:stretch/>
        </p:blipFill>
        <p:spPr>
          <a:xfrm>
            <a:off x="8184426" y="3484049"/>
            <a:ext cx="4076387" cy="2572282"/>
          </a:xfrm>
          <a:prstGeom prst="rect">
            <a:avLst/>
          </a:prstGeom>
        </p:spPr>
      </p:pic>
      <p:pic>
        <p:nvPicPr>
          <p:cNvPr id="3" name="Hình ảnh 2" descr="Ảnh có chứa hàng, văn bản, biểu đồ, Sơ đồ&#10;&#10;Mô tả được tạo tự động">
            <a:extLst>
              <a:ext uri="{FF2B5EF4-FFF2-40B4-BE49-F238E27FC236}">
                <a16:creationId xmlns:a16="http://schemas.microsoft.com/office/drawing/2014/main" id="{7E899A1C-6755-D6EC-6F49-01CE76C6A4EA}"/>
              </a:ext>
            </a:extLst>
          </p:cNvPr>
          <p:cNvPicPr>
            <a:picLocks noChangeAspect="1"/>
          </p:cNvPicPr>
          <p:nvPr/>
        </p:nvPicPr>
        <p:blipFill>
          <a:blip r:embed="rId7"/>
          <a:srcRect l="5459" t="6842" r="8527"/>
          <a:stretch/>
        </p:blipFill>
        <p:spPr>
          <a:xfrm>
            <a:off x="0" y="3484982"/>
            <a:ext cx="4198913" cy="2719567"/>
          </a:xfrm>
          <a:prstGeom prst="rect">
            <a:avLst/>
          </a:prstGeom>
        </p:spPr>
      </p:pic>
    </p:spTree>
    <p:extLst>
      <p:ext uri="{BB962C8B-B14F-4D97-AF65-F5344CB8AC3E}">
        <p14:creationId xmlns:p14="http://schemas.microsoft.com/office/powerpoint/2010/main" val="35455654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B0D7C-B637-DBAA-2306-324C7550CCC6}"/>
            </a:ext>
          </a:extLst>
        </p:cNvPr>
        <p:cNvGrpSpPr/>
        <p:nvPr/>
      </p:nvGrpSpPr>
      <p:grpSpPr>
        <a:xfrm>
          <a:off x="0" y="0"/>
          <a:ext cx="0" cy="0"/>
          <a:chOff x="0" y="0"/>
          <a:chExt cx="0" cy="0"/>
        </a:xfrm>
      </p:grpSpPr>
      <p:graphicFrame>
        <p:nvGraphicFramePr>
          <p:cNvPr id="2" name="Bảng 1">
            <a:extLst>
              <a:ext uri="{FF2B5EF4-FFF2-40B4-BE49-F238E27FC236}">
                <a16:creationId xmlns:a16="http://schemas.microsoft.com/office/drawing/2014/main" id="{AC9E041D-8050-A226-77B8-7C9E60B74DDB}"/>
              </a:ext>
            </a:extLst>
          </p:cNvPr>
          <p:cNvGraphicFramePr>
            <a:graphicFrameLocks noGrp="1"/>
          </p:cNvGraphicFramePr>
          <p:nvPr>
            <p:extLst>
              <p:ext uri="{D42A27DB-BD31-4B8C-83A1-F6EECF244321}">
                <p14:modId xmlns:p14="http://schemas.microsoft.com/office/powerpoint/2010/main" val="86963963"/>
              </p:ext>
            </p:extLst>
          </p:nvPr>
        </p:nvGraphicFramePr>
        <p:xfrm>
          <a:off x="258132" y="226218"/>
          <a:ext cx="11675736" cy="6405564"/>
        </p:xfrm>
        <a:graphic>
          <a:graphicData uri="http://schemas.openxmlformats.org/drawingml/2006/table">
            <a:tbl>
              <a:tblPr firstRow="1" firstCol="1" bandRow="1">
                <a:tableStyleId>{5940675A-B579-460E-94D1-54222C63F5DA}</a:tableStyleId>
              </a:tblPr>
              <a:tblGrid>
                <a:gridCol w="1275393">
                  <a:extLst>
                    <a:ext uri="{9D8B030D-6E8A-4147-A177-3AD203B41FA5}">
                      <a16:colId xmlns:a16="http://schemas.microsoft.com/office/drawing/2014/main" val="729638369"/>
                    </a:ext>
                  </a:extLst>
                </a:gridCol>
                <a:gridCol w="3267075">
                  <a:extLst>
                    <a:ext uri="{9D8B030D-6E8A-4147-A177-3AD203B41FA5}">
                      <a16:colId xmlns:a16="http://schemas.microsoft.com/office/drawing/2014/main" val="3164314803"/>
                    </a:ext>
                  </a:extLst>
                </a:gridCol>
                <a:gridCol w="3486150">
                  <a:extLst>
                    <a:ext uri="{9D8B030D-6E8A-4147-A177-3AD203B41FA5}">
                      <a16:colId xmlns:a16="http://schemas.microsoft.com/office/drawing/2014/main" val="1499968357"/>
                    </a:ext>
                  </a:extLst>
                </a:gridCol>
                <a:gridCol w="3647118">
                  <a:extLst>
                    <a:ext uri="{9D8B030D-6E8A-4147-A177-3AD203B41FA5}">
                      <a16:colId xmlns:a16="http://schemas.microsoft.com/office/drawing/2014/main" val="1101410350"/>
                    </a:ext>
                  </a:extLst>
                </a:gridCol>
              </a:tblGrid>
              <a:tr h="90713">
                <a:tc>
                  <a:txBody>
                    <a:bodyPr/>
                    <a:lstStyle/>
                    <a:p>
                      <a:pPr marL="0" marR="0">
                        <a:lnSpc>
                          <a:spcPct val="107000"/>
                        </a:lnSpc>
                        <a:spcAft>
                          <a:spcPts val="800"/>
                        </a:spcAft>
                      </a:pPr>
                      <a:r>
                        <a:rPr lang="vi-VN" sz="1600">
                          <a:effectLst/>
                        </a:rPr>
                        <a:t>Thuật toán</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a:effectLst/>
                        </a:rPr>
                        <a:t>KNN</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dirty="0">
                          <a:effectLst/>
                        </a:rPr>
                        <a:t>LR</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a:effectLst/>
                        </a:rPr>
                        <a:t>SVM</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extLst>
                  <a:ext uri="{0D108BD9-81ED-4DB2-BD59-A6C34878D82A}">
                    <a16:rowId xmlns:a16="http://schemas.microsoft.com/office/drawing/2014/main" val="1164016293"/>
                  </a:ext>
                </a:extLst>
              </a:tr>
              <a:tr h="1420208">
                <a:tc>
                  <a:txBody>
                    <a:bodyPr/>
                    <a:lstStyle/>
                    <a:p>
                      <a:pPr marL="0" marR="0">
                        <a:lnSpc>
                          <a:spcPct val="107000"/>
                        </a:lnSpc>
                        <a:spcAft>
                          <a:spcPts val="800"/>
                        </a:spcAft>
                      </a:pPr>
                      <a:r>
                        <a:rPr lang="vi-VN" sz="1600" dirty="0" err="1">
                          <a:effectLst/>
                        </a:rPr>
                        <a:t>Car</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dirty="0" err="1">
                          <a:effectLst/>
                        </a:rPr>
                        <a:t>Accuracy</a:t>
                      </a:r>
                      <a:r>
                        <a:rPr lang="vi-VN" sz="1600" dirty="0">
                          <a:effectLst/>
                        </a:rPr>
                        <a:t>: 0.9515151515151515</a:t>
                      </a:r>
                      <a:endParaRPr lang="en-US" sz="1600" dirty="0">
                        <a:effectLst/>
                      </a:endParaRPr>
                    </a:p>
                    <a:p>
                      <a:pPr marL="0" marR="0">
                        <a:lnSpc>
                          <a:spcPct val="107000"/>
                        </a:lnSpc>
                        <a:spcAft>
                          <a:spcPts val="800"/>
                        </a:spcAft>
                      </a:pPr>
                      <a:r>
                        <a:rPr lang="vi-VN" sz="1600" dirty="0" err="1">
                          <a:effectLst/>
                        </a:rPr>
                        <a:t>aPrecision</a:t>
                      </a:r>
                      <a:r>
                        <a:rPr lang="vi-VN" sz="1600" dirty="0">
                          <a:effectLst/>
                        </a:rPr>
                        <a:t>: 0.9377379619260918</a:t>
                      </a:r>
                      <a:endParaRPr lang="en-US" sz="1600" dirty="0">
                        <a:effectLst/>
                      </a:endParaRPr>
                    </a:p>
                    <a:p>
                      <a:pPr marL="0" marR="0">
                        <a:lnSpc>
                          <a:spcPct val="107000"/>
                        </a:lnSpc>
                        <a:spcAft>
                          <a:spcPts val="800"/>
                        </a:spcAft>
                      </a:pPr>
                      <a:r>
                        <a:rPr lang="vi-VN" sz="1600" dirty="0" err="1">
                          <a:effectLst/>
                        </a:rPr>
                        <a:t>aRecall</a:t>
                      </a:r>
                      <a:r>
                        <a:rPr lang="vi-VN" sz="1600" dirty="0">
                          <a:effectLst/>
                        </a:rPr>
                        <a:t>: 0.9515151515151515</a:t>
                      </a:r>
                      <a:endParaRPr lang="en-US" sz="1600" dirty="0">
                        <a:effectLst/>
                      </a:endParaRPr>
                    </a:p>
                    <a:p>
                      <a:pPr marL="0" marR="0">
                        <a:lnSpc>
                          <a:spcPct val="107000"/>
                        </a:lnSpc>
                        <a:spcAft>
                          <a:spcPts val="800"/>
                        </a:spcAft>
                      </a:pPr>
                      <a:r>
                        <a:rPr lang="vi-VN" sz="1600" dirty="0" err="1">
                          <a:effectLst/>
                        </a:rPr>
                        <a:t>Confusion</a:t>
                      </a:r>
                      <a:r>
                        <a:rPr lang="vi-VN" sz="1600" dirty="0">
                          <a:effectLst/>
                        </a:rPr>
                        <a:t> </a:t>
                      </a:r>
                      <a:r>
                        <a:rPr lang="vi-VN" sz="1600" dirty="0" err="1">
                          <a:effectLst/>
                        </a:rPr>
                        <a:t>matrix</a:t>
                      </a:r>
                      <a:r>
                        <a:rPr lang="vi-VN" sz="1600" dirty="0">
                          <a:effectLst/>
                        </a:rPr>
                        <a:t>:</a:t>
                      </a:r>
                      <a:endParaRPr lang="en-US" sz="1600" dirty="0">
                        <a:effectLst/>
                      </a:endParaRPr>
                    </a:p>
                    <a:p>
                      <a:pPr marL="0" marR="0">
                        <a:lnSpc>
                          <a:spcPct val="107000"/>
                        </a:lnSpc>
                        <a:spcAft>
                          <a:spcPts val="800"/>
                        </a:spcAft>
                      </a:pPr>
                      <a:r>
                        <a:rPr lang="vi-VN" sz="1600" dirty="0">
                          <a:effectLst/>
                        </a:rPr>
                        <a:t>[[ 86   7]</a:t>
                      </a:r>
                      <a:endParaRPr lang="en-US" sz="1600" dirty="0">
                        <a:effectLst/>
                      </a:endParaRPr>
                    </a:p>
                    <a:p>
                      <a:pPr marL="0" marR="0">
                        <a:lnSpc>
                          <a:spcPct val="107000"/>
                        </a:lnSpc>
                        <a:spcAft>
                          <a:spcPts val="800"/>
                        </a:spcAft>
                      </a:pPr>
                      <a:r>
                        <a:rPr lang="vi-VN" sz="1600" dirty="0">
                          <a:effectLst/>
                        </a:rPr>
                        <a:t> [  9 228]]</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dirty="0" err="1">
                          <a:effectLst/>
                        </a:rPr>
                        <a:t>Accuracy</a:t>
                      </a:r>
                      <a:r>
                        <a:rPr lang="vi-VN" sz="1600" dirty="0">
                          <a:effectLst/>
                        </a:rPr>
                        <a:t>: 0.9515151515151515</a:t>
                      </a:r>
                      <a:endParaRPr lang="en-US" sz="1600" dirty="0">
                        <a:effectLst/>
                      </a:endParaRPr>
                    </a:p>
                    <a:p>
                      <a:pPr marL="0" marR="0">
                        <a:lnSpc>
                          <a:spcPct val="107000"/>
                        </a:lnSpc>
                        <a:spcAft>
                          <a:spcPts val="800"/>
                        </a:spcAft>
                      </a:pPr>
                      <a:r>
                        <a:rPr lang="vi-VN" sz="1600" dirty="0" err="1">
                          <a:effectLst/>
                        </a:rPr>
                        <a:t>aPrecision</a:t>
                      </a:r>
                      <a:r>
                        <a:rPr lang="vi-VN" sz="1600" dirty="0">
                          <a:effectLst/>
                        </a:rPr>
                        <a:t>: 0.9401116101810263</a:t>
                      </a:r>
                      <a:endParaRPr lang="en-US" sz="1600" dirty="0">
                        <a:effectLst/>
                      </a:endParaRPr>
                    </a:p>
                    <a:p>
                      <a:pPr marL="0" marR="0">
                        <a:lnSpc>
                          <a:spcPct val="107000"/>
                        </a:lnSpc>
                        <a:spcAft>
                          <a:spcPts val="800"/>
                        </a:spcAft>
                      </a:pPr>
                      <a:r>
                        <a:rPr lang="vi-VN" sz="1600" dirty="0" err="1">
                          <a:effectLst/>
                        </a:rPr>
                        <a:t>aRecall</a:t>
                      </a:r>
                      <a:r>
                        <a:rPr lang="vi-VN" sz="1600" dirty="0">
                          <a:effectLst/>
                        </a:rPr>
                        <a:t>: 0.9515151515151515</a:t>
                      </a:r>
                      <a:endParaRPr lang="en-US" sz="1600" dirty="0">
                        <a:effectLst/>
                      </a:endParaRPr>
                    </a:p>
                    <a:p>
                      <a:pPr marL="0" marR="0">
                        <a:lnSpc>
                          <a:spcPct val="107000"/>
                        </a:lnSpc>
                        <a:spcAft>
                          <a:spcPts val="800"/>
                        </a:spcAft>
                      </a:pPr>
                      <a:r>
                        <a:rPr lang="vi-VN" sz="1600" dirty="0" err="1">
                          <a:effectLst/>
                        </a:rPr>
                        <a:t>Confusion</a:t>
                      </a:r>
                      <a:r>
                        <a:rPr lang="vi-VN" sz="1600" dirty="0">
                          <a:effectLst/>
                        </a:rPr>
                        <a:t> </a:t>
                      </a:r>
                      <a:r>
                        <a:rPr lang="vi-VN" sz="1600" dirty="0" err="1">
                          <a:effectLst/>
                        </a:rPr>
                        <a:t>matrix</a:t>
                      </a:r>
                      <a:r>
                        <a:rPr lang="vi-VN" sz="1600" dirty="0">
                          <a:effectLst/>
                        </a:rPr>
                        <a:t>:</a:t>
                      </a:r>
                      <a:endParaRPr lang="en-US" sz="1600" dirty="0">
                        <a:effectLst/>
                      </a:endParaRPr>
                    </a:p>
                    <a:p>
                      <a:pPr marL="0" marR="0">
                        <a:lnSpc>
                          <a:spcPct val="107000"/>
                        </a:lnSpc>
                        <a:spcAft>
                          <a:spcPts val="800"/>
                        </a:spcAft>
                      </a:pPr>
                      <a:r>
                        <a:rPr lang="vi-VN" sz="1600" dirty="0">
                          <a:effectLst/>
                        </a:rPr>
                        <a:t>[[ 85   8]</a:t>
                      </a:r>
                      <a:endParaRPr lang="en-US" sz="1600" dirty="0">
                        <a:effectLst/>
                      </a:endParaRPr>
                    </a:p>
                    <a:p>
                      <a:pPr marL="0" marR="0">
                        <a:lnSpc>
                          <a:spcPct val="107000"/>
                        </a:lnSpc>
                        <a:spcAft>
                          <a:spcPts val="800"/>
                        </a:spcAft>
                      </a:pPr>
                      <a:r>
                        <a:rPr lang="vi-VN" sz="1600" dirty="0">
                          <a:effectLst/>
                        </a:rPr>
                        <a:t> [  8 229]]</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b="1" dirty="0" err="1">
                          <a:solidFill>
                            <a:schemeClr val="accent6">
                              <a:lumMod val="75000"/>
                            </a:schemeClr>
                          </a:solidFill>
                          <a:effectLst/>
                        </a:rPr>
                        <a:t>Accuracy</a:t>
                      </a:r>
                      <a:r>
                        <a:rPr lang="vi-VN" sz="1600" b="1" dirty="0">
                          <a:solidFill>
                            <a:schemeClr val="accent6">
                              <a:lumMod val="75000"/>
                            </a:schemeClr>
                          </a:solidFill>
                          <a:effectLst/>
                        </a:rPr>
                        <a:t>: 0.9696969696969697</a:t>
                      </a:r>
                      <a:endParaRPr lang="en-US" sz="1600" b="1" dirty="0">
                        <a:solidFill>
                          <a:schemeClr val="accent6">
                            <a:lumMod val="75000"/>
                          </a:schemeClr>
                        </a:solidFill>
                        <a:effectLst/>
                      </a:endParaRPr>
                    </a:p>
                    <a:p>
                      <a:pPr marL="0" marR="0">
                        <a:lnSpc>
                          <a:spcPct val="107000"/>
                        </a:lnSpc>
                        <a:spcAft>
                          <a:spcPts val="800"/>
                        </a:spcAft>
                      </a:pPr>
                      <a:r>
                        <a:rPr lang="vi-VN" sz="1600" b="1" dirty="0" err="1">
                          <a:solidFill>
                            <a:schemeClr val="accent6">
                              <a:lumMod val="75000"/>
                            </a:schemeClr>
                          </a:solidFill>
                          <a:effectLst/>
                        </a:rPr>
                        <a:t>aPrecision</a:t>
                      </a:r>
                      <a:r>
                        <a:rPr lang="vi-VN" sz="1600" b="1" dirty="0">
                          <a:solidFill>
                            <a:schemeClr val="accent6">
                              <a:lumMod val="75000"/>
                            </a:schemeClr>
                          </a:solidFill>
                          <a:effectLst/>
                        </a:rPr>
                        <a:t>: 0.9686232458389669</a:t>
                      </a:r>
                      <a:endParaRPr lang="en-US" sz="1600" b="1" dirty="0">
                        <a:solidFill>
                          <a:schemeClr val="accent6">
                            <a:lumMod val="75000"/>
                          </a:schemeClr>
                        </a:solidFill>
                        <a:effectLst/>
                      </a:endParaRPr>
                    </a:p>
                    <a:p>
                      <a:pPr marL="0" marR="0">
                        <a:lnSpc>
                          <a:spcPct val="107000"/>
                        </a:lnSpc>
                        <a:spcAft>
                          <a:spcPts val="800"/>
                        </a:spcAft>
                      </a:pPr>
                      <a:r>
                        <a:rPr lang="vi-VN" sz="1600" b="1" dirty="0" err="1">
                          <a:solidFill>
                            <a:schemeClr val="accent6">
                              <a:lumMod val="75000"/>
                            </a:schemeClr>
                          </a:solidFill>
                          <a:effectLst/>
                        </a:rPr>
                        <a:t>aRecall</a:t>
                      </a:r>
                      <a:r>
                        <a:rPr lang="vi-VN" sz="1600" b="1" dirty="0">
                          <a:solidFill>
                            <a:schemeClr val="accent6">
                              <a:lumMod val="75000"/>
                            </a:schemeClr>
                          </a:solidFill>
                          <a:effectLst/>
                        </a:rPr>
                        <a:t>: 0.9696969696969697</a:t>
                      </a:r>
                      <a:endParaRPr lang="en-US" sz="1600" b="1" dirty="0">
                        <a:solidFill>
                          <a:schemeClr val="accent6">
                            <a:lumMod val="75000"/>
                          </a:schemeClr>
                        </a:solidFill>
                        <a:effectLst/>
                      </a:endParaRPr>
                    </a:p>
                    <a:p>
                      <a:pPr marL="0" marR="0">
                        <a:lnSpc>
                          <a:spcPct val="107000"/>
                        </a:lnSpc>
                        <a:spcAft>
                          <a:spcPts val="800"/>
                        </a:spcAft>
                      </a:pPr>
                      <a:r>
                        <a:rPr lang="vi-VN" sz="1600" b="1" dirty="0" err="1">
                          <a:solidFill>
                            <a:schemeClr val="accent6">
                              <a:lumMod val="75000"/>
                            </a:schemeClr>
                          </a:solidFill>
                          <a:effectLst/>
                        </a:rPr>
                        <a:t>Confusion</a:t>
                      </a:r>
                      <a:r>
                        <a:rPr lang="vi-VN" sz="1600" b="1" dirty="0">
                          <a:solidFill>
                            <a:schemeClr val="accent6">
                              <a:lumMod val="75000"/>
                            </a:schemeClr>
                          </a:solidFill>
                          <a:effectLst/>
                        </a:rPr>
                        <a:t> </a:t>
                      </a:r>
                      <a:r>
                        <a:rPr lang="vi-VN" sz="1600" b="1" dirty="0" err="1">
                          <a:solidFill>
                            <a:schemeClr val="accent6">
                              <a:lumMod val="75000"/>
                            </a:schemeClr>
                          </a:solidFill>
                          <a:effectLst/>
                        </a:rPr>
                        <a:t>matrix</a:t>
                      </a:r>
                      <a:r>
                        <a:rPr lang="vi-VN" sz="1600" b="1" dirty="0">
                          <a:solidFill>
                            <a:schemeClr val="accent6">
                              <a:lumMod val="75000"/>
                            </a:schemeClr>
                          </a:solidFill>
                          <a:effectLst/>
                        </a:rPr>
                        <a:t>:</a:t>
                      </a:r>
                      <a:endParaRPr lang="en-US" sz="1600" b="1" dirty="0">
                        <a:solidFill>
                          <a:schemeClr val="accent6">
                            <a:lumMod val="75000"/>
                          </a:schemeClr>
                        </a:solidFill>
                        <a:effectLst/>
                      </a:endParaRPr>
                    </a:p>
                    <a:p>
                      <a:pPr marL="0" marR="0">
                        <a:lnSpc>
                          <a:spcPct val="107000"/>
                        </a:lnSpc>
                        <a:spcAft>
                          <a:spcPts val="800"/>
                        </a:spcAft>
                      </a:pPr>
                      <a:r>
                        <a:rPr lang="vi-VN" sz="1600" b="1" dirty="0">
                          <a:solidFill>
                            <a:schemeClr val="accent6">
                              <a:lumMod val="75000"/>
                            </a:schemeClr>
                          </a:solidFill>
                          <a:effectLst/>
                        </a:rPr>
                        <a:t>[[ 86   7]</a:t>
                      </a:r>
                      <a:endParaRPr lang="en-US" sz="1600" b="1" dirty="0">
                        <a:solidFill>
                          <a:schemeClr val="accent6">
                            <a:lumMod val="75000"/>
                          </a:schemeClr>
                        </a:solidFill>
                        <a:effectLst/>
                      </a:endParaRPr>
                    </a:p>
                    <a:p>
                      <a:pPr marL="0" marR="0">
                        <a:lnSpc>
                          <a:spcPct val="107000"/>
                        </a:lnSpc>
                        <a:spcAft>
                          <a:spcPts val="800"/>
                        </a:spcAft>
                      </a:pPr>
                      <a:r>
                        <a:rPr lang="vi-VN" sz="1600" b="1" dirty="0">
                          <a:solidFill>
                            <a:schemeClr val="accent6">
                              <a:lumMod val="75000"/>
                            </a:schemeClr>
                          </a:solidFill>
                          <a:effectLst/>
                        </a:rPr>
                        <a:t> [  3 234]]</a:t>
                      </a:r>
                      <a:endParaRPr lang="en-US" sz="16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extLst>
                  <a:ext uri="{0D108BD9-81ED-4DB2-BD59-A6C34878D82A}">
                    <a16:rowId xmlns:a16="http://schemas.microsoft.com/office/drawing/2014/main" val="1147423093"/>
                  </a:ext>
                </a:extLst>
              </a:tr>
              <a:tr h="1420208">
                <a:tc>
                  <a:txBody>
                    <a:bodyPr/>
                    <a:lstStyle/>
                    <a:p>
                      <a:pPr marL="0" marR="0">
                        <a:lnSpc>
                          <a:spcPct val="107000"/>
                        </a:lnSpc>
                        <a:spcAft>
                          <a:spcPts val="800"/>
                        </a:spcAft>
                      </a:pPr>
                      <a:r>
                        <a:rPr lang="vi-VN" sz="1600">
                          <a:effectLst/>
                        </a:rPr>
                        <a:t>Pipe</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dirty="0" err="1">
                          <a:effectLst/>
                        </a:rPr>
                        <a:t>Accuracy</a:t>
                      </a:r>
                      <a:r>
                        <a:rPr lang="vi-VN" sz="1600" dirty="0">
                          <a:effectLst/>
                        </a:rPr>
                        <a:t>: 0.9423076923076923</a:t>
                      </a:r>
                      <a:endParaRPr lang="en-US" sz="1600" dirty="0">
                        <a:effectLst/>
                      </a:endParaRPr>
                    </a:p>
                    <a:p>
                      <a:pPr marL="0" marR="0">
                        <a:lnSpc>
                          <a:spcPct val="107000"/>
                        </a:lnSpc>
                        <a:spcAft>
                          <a:spcPts val="800"/>
                        </a:spcAft>
                      </a:pPr>
                      <a:r>
                        <a:rPr lang="vi-VN" sz="1600" dirty="0" err="1">
                          <a:effectLst/>
                        </a:rPr>
                        <a:t>aPrecision</a:t>
                      </a:r>
                      <a:r>
                        <a:rPr lang="vi-VN" sz="1600" dirty="0">
                          <a:effectLst/>
                        </a:rPr>
                        <a:t>: 0.9351648351648352</a:t>
                      </a:r>
                      <a:endParaRPr lang="en-US" sz="1600" dirty="0">
                        <a:effectLst/>
                      </a:endParaRPr>
                    </a:p>
                    <a:p>
                      <a:pPr marL="0" marR="0">
                        <a:lnSpc>
                          <a:spcPct val="107000"/>
                        </a:lnSpc>
                        <a:spcAft>
                          <a:spcPts val="800"/>
                        </a:spcAft>
                      </a:pPr>
                      <a:r>
                        <a:rPr lang="vi-VN" sz="1600" dirty="0" err="1">
                          <a:effectLst/>
                        </a:rPr>
                        <a:t>aRecall</a:t>
                      </a:r>
                      <a:r>
                        <a:rPr lang="vi-VN" sz="1600" dirty="0">
                          <a:effectLst/>
                        </a:rPr>
                        <a:t>: 0.9423076923076923</a:t>
                      </a:r>
                      <a:endParaRPr lang="en-US" sz="1600" dirty="0">
                        <a:effectLst/>
                      </a:endParaRPr>
                    </a:p>
                    <a:p>
                      <a:pPr marL="0" marR="0">
                        <a:lnSpc>
                          <a:spcPct val="107000"/>
                        </a:lnSpc>
                        <a:spcAft>
                          <a:spcPts val="800"/>
                        </a:spcAft>
                      </a:pPr>
                      <a:r>
                        <a:rPr lang="vi-VN" sz="1600" dirty="0" err="1">
                          <a:effectLst/>
                        </a:rPr>
                        <a:t>Confusion</a:t>
                      </a:r>
                      <a:r>
                        <a:rPr lang="vi-VN" sz="1600" dirty="0">
                          <a:effectLst/>
                        </a:rPr>
                        <a:t> </a:t>
                      </a:r>
                      <a:r>
                        <a:rPr lang="vi-VN" sz="1600" dirty="0" err="1">
                          <a:effectLst/>
                        </a:rPr>
                        <a:t>matrix</a:t>
                      </a:r>
                      <a:r>
                        <a:rPr lang="vi-VN" sz="1600" dirty="0">
                          <a:effectLst/>
                        </a:rPr>
                        <a:t>:</a:t>
                      </a:r>
                      <a:endParaRPr lang="en-US" sz="1600" dirty="0">
                        <a:effectLst/>
                      </a:endParaRPr>
                    </a:p>
                    <a:p>
                      <a:pPr marL="0" marR="0">
                        <a:lnSpc>
                          <a:spcPct val="107000"/>
                        </a:lnSpc>
                        <a:spcAft>
                          <a:spcPts val="800"/>
                        </a:spcAft>
                      </a:pPr>
                      <a:r>
                        <a:rPr lang="vi-VN" sz="1600" dirty="0">
                          <a:effectLst/>
                        </a:rPr>
                        <a:t>[[58  2]</a:t>
                      </a:r>
                      <a:endParaRPr lang="en-US" sz="1600" dirty="0">
                        <a:effectLst/>
                      </a:endParaRPr>
                    </a:p>
                    <a:p>
                      <a:pPr marL="0" marR="0">
                        <a:lnSpc>
                          <a:spcPct val="107000"/>
                        </a:lnSpc>
                        <a:spcAft>
                          <a:spcPts val="800"/>
                        </a:spcAft>
                      </a:pPr>
                      <a:r>
                        <a:rPr lang="vi-VN" sz="1600" dirty="0">
                          <a:effectLst/>
                        </a:rPr>
                        <a:t> [ 7 89]]</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dirty="0" err="1">
                          <a:effectLst/>
                        </a:rPr>
                        <a:t>Accuracy</a:t>
                      </a:r>
                      <a:r>
                        <a:rPr lang="vi-VN" sz="1600" dirty="0">
                          <a:effectLst/>
                        </a:rPr>
                        <a:t>: 0.9615384615384616</a:t>
                      </a:r>
                      <a:endParaRPr lang="en-US" sz="1600" dirty="0">
                        <a:effectLst/>
                      </a:endParaRPr>
                    </a:p>
                    <a:p>
                      <a:pPr marL="0" marR="0">
                        <a:lnSpc>
                          <a:spcPct val="107000"/>
                        </a:lnSpc>
                        <a:spcAft>
                          <a:spcPts val="800"/>
                        </a:spcAft>
                      </a:pPr>
                      <a:r>
                        <a:rPr lang="vi-VN" sz="1600" dirty="0" err="1">
                          <a:effectLst/>
                        </a:rPr>
                        <a:t>aPrecision</a:t>
                      </a:r>
                      <a:r>
                        <a:rPr lang="vi-VN" sz="1600" dirty="0">
                          <a:effectLst/>
                        </a:rPr>
                        <a:t>: 0.9571036376115305</a:t>
                      </a:r>
                      <a:endParaRPr lang="en-US" sz="1600" dirty="0">
                        <a:effectLst/>
                      </a:endParaRPr>
                    </a:p>
                    <a:p>
                      <a:pPr marL="0" marR="0">
                        <a:lnSpc>
                          <a:spcPct val="107000"/>
                        </a:lnSpc>
                        <a:spcAft>
                          <a:spcPts val="800"/>
                        </a:spcAft>
                      </a:pPr>
                      <a:r>
                        <a:rPr lang="vi-VN" sz="1600" dirty="0" err="1">
                          <a:effectLst/>
                        </a:rPr>
                        <a:t>aRecall</a:t>
                      </a:r>
                      <a:r>
                        <a:rPr lang="vi-VN" sz="1600" dirty="0">
                          <a:effectLst/>
                        </a:rPr>
                        <a:t>: 0.9615384615384616</a:t>
                      </a:r>
                      <a:endParaRPr lang="en-US" sz="1600" dirty="0">
                        <a:effectLst/>
                      </a:endParaRPr>
                    </a:p>
                    <a:p>
                      <a:pPr marL="0" marR="0">
                        <a:lnSpc>
                          <a:spcPct val="107000"/>
                        </a:lnSpc>
                        <a:spcAft>
                          <a:spcPts val="800"/>
                        </a:spcAft>
                      </a:pPr>
                      <a:r>
                        <a:rPr lang="vi-VN" sz="1600" dirty="0" err="1">
                          <a:effectLst/>
                        </a:rPr>
                        <a:t>Confusion</a:t>
                      </a:r>
                      <a:r>
                        <a:rPr lang="vi-VN" sz="1600" dirty="0">
                          <a:effectLst/>
                        </a:rPr>
                        <a:t> </a:t>
                      </a:r>
                      <a:r>
                        <a:rPr lang="vi-VN" sz="1600" dirty="0" err="1">
                          <a:effectLst/>
                        </a:rPr>
                        <a:t>matrix</a:t>
                      </a:r>
                      <a:r>
                        <a:rPr lang="vi-VN" sz="1600" dirty="0">
                          <a:effectLst/>
                        </a:rPr>
                        <a:t>:</a:t>
                      </a:r>
                      <a:endParaRPr lang="en-US" sz="1600" dirty="0">
                        <a:effectLst/>
                      </a:endParaRPr>
                    </a:p>
                    <a:p>
                      <a:pPr marL="0" marR="0">
                        <a:lnSpc>
                          <a:spcPct val="107000"/>
                        </a:lnSpc>
                        <a:spcAft>
                          <a:spcPts val="800"/>
                        </a:spcAft>
                      </a:pPr>
                      <a:r>
                        <a:rPr lang="vi-VN" sz="1600" dirty="0">
                          <a:effectLst/>
                        </a:rPr>
                        <a:t>[[58  2]</a:t>
                      </a:r>
                      <a:endParaRPr lang="en-US" sz="1600" dirty="0">
                        <a:effectLst/>
                      </a:endParaRPr>
                    </a:p>
                    <a:p>
                      <a:pPr marL="0" marR="0">
                        <a:lnSpc>
                          <a:spcPct val="107000"/>
                        </a:lnSpc>
                        <a:spcAft>
                          <a:spcPts val="800"/>
                        </a:spcAft>
                      </a:pPr>
                      <a:r>
                        <a:rPr lang="vi-VN" sz="1600" dirty="0">
                          <a:effectLst/>
                        </a:rPr>
                        <a:t> [ 4 92]]</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b="1" dirty="0" err="1">
                          <a:solidFill>
                            <a:schemeClr val="accent6">
                              <a:lumMod val="75000"/>
                            </a:schemeClr>
                          </a:solidFill>
                          <a:effectLst/>
                        </a:rPr>
                        <a:t>Accuracy</a:t>
                      </a:r>
                      <a:r>
                        <a:rPr lang="vi-VN" sz="1600" b="1" dirty="0">
                          <a:solidFill>
                            <a:schemeClr val="accent6">
                              <a:lumMod val="75000"/>
                            </a:schemeClr>
                          </a:solidFill>
                          <a:effectLst/>
                        </a:rPr>
                        <a:t>: 0.9743589743589743</a:t>
                      </a:r>
                      <a:endParaRPr lang="en-US" sz="1600" b="1" dirty="0">
                        <a:solidFill>
                          <a:schemeClr val="accent6">
                            <a:lumMod val="75000"/>
                          </a:schemeClr>
                        </a:solidFill>
                        <a:effectLst/>
                      </a:endParaRPr>
                    </a:p>
                    <a:p>
                      <a:pPr marL="0" marR="0">
                        <a:lnSpc>
                          <a:spcPct val="107000"/>
                        </a:lnSpc>
                        <a:spcAft>
                          <a:spcPts val="800"/>
                        </a:spcAft>
                      </a:pPr>
                      <a:r>
                        <a:rPr lang="vi-VN" sz="1600" b="1" dirty="0" err="1">
                          <a:solidFill>
                            <a:schemeClr val="accent6">
                              <a:lumMod val="75000"/>
                            </a:schemeClr>
                          </a:solidFill>
                          <a:effectLst/>
                        </a:rPr>
                        <a:t>aPrecision</a:t>
                      </a:r>
                      <a:r>
                        <a:rPr lang="vi-VN" sz="1600" b="1" dirty="0">
                          <a:solidFill>
                            <a:schemeClr val="accent6">
                              <a:lumMod val="75000"/>
                            </a:schemeClr>
                          </a:solidFill>
                          <a:effectLst/>
                        </a:rPr>
                        <a:t>: 0.9704873026767331</a:t>
                      </a:r>
                      <a:endParaRPr lang="en-US" sz="1600" b="1" dirty="0">
                        <a:solidFill>
                          <a:schemeClr val="accent6">
                            <a:lumMod val="75000"/>
                          </a:schemeClr>
                        </a:solidFill>
                        <a:effectLst/>
                      </a:endParaRPr>
                    </a:p>
                    <a:p>
                      <a:pPr marL="0" marR="0">
                        <a:lnSpc>
                          <a:spcPct val="107000"/>
                        </a:lnSpc>
                        <a:spcAft>
                          <a:spcPts val="800"/>
                        </a:spcAft>
                      </a:pPr>
                      <a:r>
                        <a:rPr lang="vi-VN" sz="1600" b="1" dirty="0" err="1">
                          <a:solidFill>
                            <a:schemeClr val="accent6">
                              <a:lumMod val="75000"/>
                            </a:schemeClr>
                          </a:solidFill>
                          <a:effectLst/>
                        </a:rPr>
                        <a:t>aRecall</a:t>
                      </a:r>
                      <a:r>
                        <a:rPr lang="vi-VN" sz="1600" b="1" dirty="0">
                          <a:solidFill>
                            <a:schemeClr val="accent6">
                              <a:lumMod val="75000"/>
                            </a:schemeClr>
                          </a:solidFill>
                          <a:effectLst/>
                        </a:rPr>
                        <a:t>: 0.9743589743589743</a:t>
                      </a:r>
                      <a:endParaRPr lang="en-US" sz="1600" b="1" dirty="0">
                        <a:solidFill>
                          <a:schemeClr val="accent6">
                            <a:lumMod val="75000"/>
                          </a:schemeClr>
                        </a:solidFill>
                        <a:effectLst/>
                      </a:endParaRPr>
                    </a:p>
                    <a:p>
                      <a:pPr marL="0" marR="0">
                        <a:lnSpc>
                          <a:spcPct val="107000"/>
                        </a:lnSpc>
                        <a:spcAft>
                          <a:spcPts val="800"/>
                        </a:spcAft>
                      </a:pPr>
                      <a:r>
                        <a:rPr lang="vi-VN" sz="1600" b="1" dirty="0" err="1">
                          <a:solidFill>
                            <a:schemeClr val="accent6">
                              <a:lumMod val="75000"/>
                            </a:schemeClr>
                          </a:solidFill>
                          <a:effectLst/>
                        </a:rPr>
                        <a:t>Confusion</a:t>
                      </a:r>
                      <a:r>
                        <a:rPr lang="vi-VN" sz="1600" b="1" dirty="0">
                          <a:solidFill>
                            <a:schemeClr val="accent6">
                              <a:lumMod val="75000"/>
                            </a:schemeClr>
                          </a:solidFill>
                          <a:effectLst/>
                        </a:rPr>
                        <a:t> </a:t>
                      </a:r>
                      <a:r>
                        <a:rPr lang="vi-VN" sz="1600" b="1" dirty="0" err="1">
                          <a:solidFill>
                            <a:schemeClr val="accent6">
                              <a:lumMod val="75000"/>
                            </a:schemeClr>
                          </a:solidFill>
                          <a:effectLst/>
                        </a:rPr>
                        <a:t>matrix</a:t>
                      </a:r>
                      <a:r>
                        <a:rPr lang="vi-VN" sz="1600" b="1" dirty="0">
                          <a:solidFill>
                            <a:schemeClr val="accent6">
                              <a:lumMod val="75000"/>
                            </a:schemeClr>
                          </a:solidFill>
                          <a:effectLst/>
                        </a:rPr>
                        <a:t>:</a:t>
                      </a:r>
                      <a:endParaRPr lang="en-US" sz="1600" b="1" dirty="0">
                        <a:solidFill>
                          <a:schemeClr val="accent6">
                            <a:lumMod val="75000"/>
                          </a:schemeClr>
                        </a:solidFill>
                        <a:effectLst/>
                      </a:endParaRPr>
                    </a:p>
                    <a:p>
                      <a:pPr marL="0" marR="0">
                        <a:lnSpc>
                          <a:spcPct val="107000"/>
                        </a:lnSpc>
                        <a:spcAft>
                          <a:spcPts val="800"/>
                        </a:spcAft>
                      </a:pPr>
                      <a:r>
                        <a:rPr lang="vi-VN" sz="1600" b="1" dirty="0">
                          <a:solidFill>
                            <a:schemeClr val="accent6">
                              <a:lumMod val="75000"/>
                            </a:schemeClr>
                          </a:solidFill>
                          <a:effectLst/>
                        </a:rPr>
                        <a:t>[[59  1]</a:t>
                      </a:r>
                      <a:endParaRPr lang="en-US" sz="1600" b="1" dirty="0">
                        <a:solidFill>
                          <a:schemeClr val="accent6">
                            <a:lumMod val="75000"/>
                          </a:schemeClr>
                        </a:solidFill>
                        <a:effectLst/>
                      </a:endParaRPr>
                    </a:p>
                    <a:p>
                      <a:pPr marL="0" marR="0">
                        <a:lnSpc>
                          <a:spcPct val="107000"/>
                        </a:lnSpc>
                        <a:spcAft>
                          <a:spcPts val="800"/>
                        </a:spcAft>
                      </a:pPr>
                      <a:r>
                        <a:rPr lang="vi-VN" sz="1600" b="1" dirty="0">
                          <a:solidFill>
                            <a:schemeClr val="accent6">
                              <a:lumMod val="75000"/>
                            </a:schemeClr>
                          </a:solidFill>
                          <a:effectLst/>
                        </a:rPr>
                        <a:t> [ 3 93]]</a:t>
                      </a:r>
                      <a:endParaRPr lang="en-US" sz="16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extLst>
                  <a:ext uri="{0D108BD9-81ED-4DB2-BD59-A6C34878D82A}">
                    <a16:rowId xmlns:a16="http://schemas.microsoft.com/office/drawing/2014/main" val="657109923"/>
                  </a:ext>
                </a:extLst>
              </a:tr>
              <a:tr h="1420208">
                <a:tc>
                  <a:txBody>
                    <a:bodyPr/>
                    <a:lstStyle/>
                    <a:p>
                      <a:pPr marL="0" marR="0">
                        <a:lnSpc>
                          <a:spcPct val="107000"/>
                        </a:lnSpc>
                        <a:spcAft>
                          <a:spcPts val="800"/>
                        </a:spcAft>
                      </a:pPr>
                      <a:r>
                        <a:rPr lang="vi-VN" sz="1600">
                          <a:effectLst/>
                        </a:rPr>
                        <a:t>Human</a:t>
                      </a:r>
                      <a:endParaRPr lang="en-US" sz="160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dirty="0" err="1">
                          <a:effectLst/>
                        </a:rPr>
                        <a:t>Accuracy</a:t>
                      </a:r>
                      <a:r>
                        <a:rPr lang="vi-VN" sz="1600" dirty="0">
                          <a:effectLst/>
                        </a:rPr>
                        <a:t>: 0.8906942392909897</a:t>
                      </a:r>
                      <a:endParaRPr lang="en-US" sz="1600" dirty="0">
                        <a:effectLst/>
                      </a:endParaRPr>
                    </a:p>
                    <a:p>
                      <a:pPr marL="0" marR="0">
                        <a:lnSpc>
                          <a:spcPct val="107000"/>
                        </a:lnSpc>
                        <a:spcAft>
                          <a:spcPts val="800"/>
                        </a:spcAft>
                      </a:pPr>
                      <a:r>
                        <a:rPr lang="vi-VN" sz="1600" dirty="0" err="1">
                          <a:effectLst/>
                        </a:rPr>
                        <a:t>aPrecision</a:t>
                      </a:r>
                      <a:r>
                        <a:rPr lang="vi-VN" sz="1600" dirty="0">
                          <a:effectLst/>
                        </a:rPr>
                        <a:t>: 0.8984035527650696</a:t>
                      </a:r>
                      <a:endParaRPr lang="en-US" sz="1600" dirty="0">
                        <a:effectLst/>
                      </a:endParaRPr>
                    </a:p>
                    <a:p>
                      <a:pPr marL="0" marR="0">
                        <a:lnSpc>
                          <a:spcPct val="107000"/>
                        </a:lnSpc>
                        <a:spcAft>
                          <a:spcPts val="800"/>
                        </a:spcAft>
                      </a:pPr>
                      <a:r>
                        <a:rPr lang="vi-VN" sz="1600" dirty="0" err="1">
                          <a:effectLst/>
                        </a:rPr>
                        <a:t>aRecall</a:t>
                      </a:r>
                      <a:r>
                        <a:rPr lang="vi-VN" sz="1600" dirty="0">
                          <a:effectLst/>
                        </a:rPr>
                        <a:t>: 0.8906942392909897</a:t>
                      </a:r>
                      <a:endParaRPr lang="en-US" sz="1600" dirty="0">
                        <a:effectLst/>
                      </a:endParaRPr>
                    </a:p>
                    <a:p>
                      <a:pPr marL="0" marR="0">
                        <a:lnSpc>
                          <a:spcPct val="107000"/>
                        </a:lnSpc>
                        <a:spcAft>
                          <a:spcPts val="800"/>
                        </a:spcAft>
                      </a:pPr>
                      <a:r>
                        <a:rPr lang="vi-VN" sz="1600" dirty="0" err="1">
                          <a:effectLst/>
                        </a:rPr>
                        <a:t>Confusion</a:t>
                      </a:r>
                      <a:r>
                        <a:rPr lang="vi-VN" sz="1600" dirty="0">
                          <a:effectLst/>
                        </a:rPr>
                        <a:t> </a:t>
                      </a:r>
                      <a:r>
                        <a:rPr lang="vi-VN" sz="1600" dirty="0" err="1">
                          <a:effectLst/>
                        </a:rPr>
                        <a:t>matrix</a:t>
                      </a:r>
                      <a:r>
                        <a:rPr lang="vi-VN" sz="1600" dirty="0">
                          <a:effectLst/>
                        </a:rPr>
                        <a:t>:</a:t>
                      </a:r>
                      <a:endParaRPr lang="en-US" sz="1600" dirty="0">
                        <a:effectLst/>
                      </a:endParaRPr>
                    </a:p>
                    <a:p>
                      <a:pPr marL="0" marR="0">
                        <a:lnSpc>
                          <a:spcPct val="107000"/>
                        </a:lnSpc>
                        <a:spcAft>
                          <a:spcPts val="800"/>
                        </a:spcAft>
                      </a:pPr>
                      <a:r>
                        <a:rPr lang="vi-VN" sz="1600" dirty="0">
                          <a:effectLst/>
                        </a:rPr>
                        <a:t>[[220  56]</a:t>
                      </a:r>
                      <a:endParaRPr lang="en-US" sz="1600" dirty="0">
                        <a:effectLst/>
                      </a:endParaRPr>
                    </a:p>
                    <a:p>
                      <a:pPr marL="0" marR="0">
                        <a:lnSpc>
                          <a:spcPct val="107000"/>
                        </a:lnSpc>
                        <a:spcAft>
                          <a:spcPts val="800"/>
                        </a:spcAft>
                      </a:pPr>
                      <a:r>
                        <a:rPr lang="vi-VN" sz="1600" dirty="0">
                          <a:effectLst/>
                        </a:rPr>
                        <a:t> [ 18 383]]</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dirty="0" err="1">
                          <a:effectLst/>
                        </a:rPr>
                        <a:t>Accuracy</a:t>
                      </a:r>
                      <a:r>
                        <a:rPr lang="vi-VN" sz="1600" dirty="0">
                          <a:effectLst/>
                        </a:rPr>
                        <a:t>: 0.8508124076809453</a:t>
                      </a:r>
                      <a:endParaRPr lang="en-US" sz="1600" dirty="0">
                        <a:effectLst/>
                      </a:endParaRPr>
                    </a:p>
                    <a:p>
                      <a:pPr marL="0" marR="0">
                        <a:lnSpc>
                          <a:spcPct val="107000"/>
                        </a:lnSpc>
                        <a:spcAft>
                          <a:spcPts val="800"/>
                        </a:spcAft>
                      </a:pPr>
                      <a:r>
                        <a:rPr lang="vi-VN" sz="1600" dirty="0" err="1">
                          <a:effectLst/>
                        </a:rPr>
                        <a:t>aPrecision</a:t>
                      </a:r>
                      <a:r>
                        <a:rPr lang="vi-VN" sz="1600" dirty="0">
                          <a:effectLst/>
                        </a:rPr>
                        <a:t>: 0.848344756239493</a:t>
                      </a:r>
                      <a:endParaRPr lang="en-US" sz="1600" dirty="0">
                        <a:effectLst/>
                      </a:endParaRPr>
                    </a:p>
                    <a:p>
                      <a:pPr marL="0" marR="0">
                        <a:lnSpc>
                          <a:spcPct val="107000"/>
                        </a:lnSpc>
                        <a:spcAft>
                          <a:spcPts val="800"/>
                        </a:spcAft>
                      </a:pPr>
                      <a:r>
                        <a:rPr lang="vi-VN" sz="1600" dirty="0" err="1">
                          <a:effectLst/>
                        </a:rPr>
                        <a:t>aRecall</a:t>
                      </a:r>
                      <a:r>
                        <a:rPr lang="vi-VN" sz="1600" dirty="0">
                          <a:effectLst/>
                        </a:rPr>
                        <a:t>: 0.8508124076809453</a:t>
                      </a:r>
                      <a:endParaRPr lang="en-US" sz="1600" dirty="0">
                        <a:effectLst/>
                      </a:endParaRPr>
                    </a:p>
                    <a:p>
                      <a:pPr marL="0" marR="0">
                        <a:lnSpc>
                          <a:spcPct val="107000"/>
                        </a:lnSpc>
                        <a:spcAft>
                          <a:spcPts val="800"/>
                        </a:spcAft>
                      </a:pPr>
                      <a:r>
                        <a:rPr lang="vi-VN" sz="1600" dirty="0" err="1">
                          <a:effectLst/>
                        </a:rPr>
                        <a:t>Confusion</a:t>
                      </a:r>
                      <a:r>
                        <a:rPr lang="vi-VN" sz="1600" dirty="0">
                          <a:effectLst/>
                        </a:rPr>
                        <a:t> </a:t>
                      </a:r>
                      <a:r>
                        <a:rPr lang="vi-VN" sz="1600" dirty="0" err="1">
                          <a:effectLst/>
                        </a:rPr>
                        <a:t>matrix</a:t>
                      </a:r>
                      <a:r>
                        <a:rPr lang="vi-VN" sz="1600" dirty="0">
                          <a:effectLst/>
                        </a:rPr>
                        <a:t>:</a:t>
                      </a:r>
                      <a:endParaRPr lang="en-US" sz="1600" dirty="0">
                        <a:effectLst/>
                      </a:endParaRPr>
                    </a:p>
                    <a:p>
                      <a:pPr marL="0" marR="0">
                        <a:lnSpc>
                          <a:spcPct val="107000"/>
                        </a:lnSpc>
                        <a:spcAft>
                          <a:spcPts val="800"/>
                        </a:spcAft>
                      </a:pPr>
                      <a:r>
                        <a:rPr lang="vi-VN" sz="1600" dirty="0">
                          <a:effectLst/>
                        </a:rPr>
                        <a:t>[[217  59]</a:t>
                      </a:r>
                      <a:endParaRPr lang="en-US" sz="1600" dirty="0">
                        <a:effectLst/>
                      </a:endParaRPr>
                    </a:p>
                    <a:p>
                      <a:pPr marL="0" marR="0">
                        <a:lnSpc>
                          <a:spcPct val="107000"/>
                        </a:lnSpc>
                        <a:spcAft>
                          <a:spcPts val="800"/>
                        </a:spcAft>
                      </a:pPr>
                      <a:r>
                        <a:rPr lang="vi-VN" sz="1600" dirty="0">
                          <a:effectLst/>
                        </a:rPr>
                        <a:t> [ 42 359]]</a:t>
                      </a:r>
                      <a:endParaRPr lang="en-US" sz="1600" dirty="0">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tc>
                  <a:txBody>
                    <a:bodyPr/>
                    <a:lstStyle/>
                    <a:p>
                      <a:pPr marL="0" marR="0">
                        <a:lnSpc>
                          <a:spcPct val="107000"/>
                        </a:lnSpc>
                        <a:spcAft>
                          <a:spcPts val="800"/>
                        </a:spcAft>
                      </a:pPr>
                      <a:r>
                        <a:rPr lang="vi-VN" sz="1600" b="1" dirty="0" err="1">
                          <a:solidFill>
                            <a:schemeClr val="accent6">
                              <a:lumMod val="75000"/>
                            </a:schemeClr>
                          </a:solidFill>
                          <a:effectLst/>
                        </a:rPr>
                        <a:t>Accuracy</a:t>
                      </a:r>
                      <a:r>
                        <a:rPr lang="vi-VN" sz="1600" b="1" dirty="0">
                          <a:solidFill>
                            <a:schemeClr val="accent6">
                              <a:lumMod val="75000"/>
                            </a:schemeClr>
                          </a:solidFill>
                          <a:effectLst/>
                        </a:rPr>
                        <a:t>: 0.8951255539143279</a:t>
                      </a:r>
                      <a:endParaRPr lang="en-US" sz="1600" b="1" dirty="0">
                        <a:solidFill>
                          <a:schemeClr val="accent6">
                            <a:lumMod val="75000"/>
                          </a:schemeClr>
                        </a:solidFill>
                        <a:effectLst/>
                      </a:endParaRPr>
                    </a:p>
                    <a:p>
                      <a:pPr marL="0" marR="0">
                        <a:lnSpc>
                          <a:spcPct val="107000"/>
                        </a:lnSpc>
                        <a:spcAft>
                          <a:spcPts val="800"/>
                        </a:spcAft>
                      </a:pPr>
                      <a:r>
                        <a:rPr lang="vi-VN" sz="1600" b="1" dirty="0" err="1">
                          <a:solidFill>
                            <a:schemeClr val="accent6">
                              <a:lumMod val="75000"/>
                            </a:schemeClr>
                          </a:solidFill>
                          <a:effectLst/>
                        </a:rPr>
                        <a:t>aPrecision</a:t>
                      </a:r>
                      <a:r>
                        <a:rPr lang="vi-VN" sz="1600" b="1" dirty="0">
                          <a:solidFill>
                            <a:schemeClr val="accent6">
                              <a:lumMod val="75000"/>
                            </a:schemeClr>
                          </a:solidFill>
                          <a:effectLst/>
                        </a:rPr>
                        <a:t>: 0.8964780224886163</a:t>
                      </a:r>
                      <a:endParaRPr lang="en-US" sz="1600" b="1" dirty="0">
                        <a:solidFill>
                          <a:schemeClr val="accent6">
                            <a:lumMod val="75000"/>
                          </a:schemeClr>
                        </a:solidFill>
                        <a:effectLst/>
                      </a:endParaRPr>
                    </a:p>
                    <a:p>
                      <a:pPr marL="0" marR="0">
                        <a:lnSpc>
                          <a:spcPct val="107000"/>
                        </a:lnSpc>
                        <a:spcAft>
                          <a:spcPts val="800"/>
                        </a:spcAft>
                      </a:pPr>
                      <a:r>
                        <a:rPr lang="vi-VN" sz="1600" b="1" dirty="0" err="1">
                          <a:solidFill>
                            <a:schemeClr val="accent6">
                              <a:lumMod val="75000"/>
                            </a:schemeClr>
                          </a:solidFill>
                          <a:effectLst/>
                        </a:rPr>
                        <a:t>aRecall</a:t>
                      </a:r>
                      <a:r>
                        <a:rPr lang="vi-VN" sz="1600" b="1" dirty="0">
                          <a:solidFill>
                            <a:schemeClr val="accent6">
                              <a:lumMod val="75000"/>
                            </a:schemeClr>
                          </a:solidFill>
                          <a:effectLst/>
                        </a:rPr>
                        <a:t>: 0.8951255539143279</a:t>
                      </a:r>
                      <a:endParaRPr lang="en-US" sz="1600" b="1" dirty="0">
                        <a:solidFill>
                          <a:schemeClr val="accent6">
                            <a:lumMod val="75000"/>
                          </a:schemeClr>
                        </a:solidFill>
                        <a:effectLst/>
                      </a:endParaRPr>
                    </a:p>
                    <a:p>
                      <a:pPr marL="0" marR="0">
                        <a:lnSpc>
                          <a:spcPct val="107000"/>
                        </a:lnSpc>
                        <a:spcAft>
                          <a:spcPts val="800"/>
                        </a:spcAft>
                      </a:pPr>
                      <a:r>
                        <a:rPr lang="vi-VN" sz="1600" b="1" dirty="0" err="1">
                          <a:solidFill>
                            <a:schemeClr val="accent6">
                              <a:lumMod val="75000"/>
                            </a:schemeClr>
                          </a:solidFill>
                          <a:effectLst/>
                        </a:rPr>
                        <a:t>Confusion</a:t>
                      </a:r>
                      <a:r>
                        <a:rPr lang="vi-VN" sz="1600" b="1" dirty="0">
                          <a:solidFill>
                            <a:schemeClr val="accent6">
                              <a:lumMod val="75000"/>
                            </a:schemeClr>
                          </a:solidFill>
                          <a:effectLst/>
                        </a:rPr>
                        <a:t> </a:t>
                      </a:r>
                      <a:r>
                        <a:rPr lang="vi-VN" sz="1600" b="1" dirty="0" err="1">
                          <a:solidFill>
                            <a:schemeClr val="accent6">
                              <a:lumMod val="75000"/>
                            </a:schemeClr>
                          </a:solidFill>
                          <a:effectLst/>
                        </a:rPr>
                        <a:t>matrix</a:t>
                      </a:r>
                      <a:r>
                        <a:rPr lang="vi-VN" sz="1600" b="1" dirty="0">
                          <a:solidFill>
                            <a:schemeClr val="accent6">
                              <a:lumMod val="75000"/>
                            </a:schemeClr>
                          </a:solidFill>
                          <a:effectLst/>
                        </a:rPr>
                        <a:t>:</a:t>
                      </a:r>
                      <a:endParaRPr lang="en-US" sz="1600" b="1" dirty="0">
                        <a:solidFill>
                          <a:schemeClr val="accent6">
                            <a:lumMod val="75000"/>
                          </a:schemeClr>
                        </a:solidFill>
                        <a:effectLst/>
                      </a:endParaRPr>
                    </a:p>
                    <a:p>
                      <a:pPr marL="0" marR="0">
                        <a:lnSpc>
                          <a:spcPct val="107000"/>
                        </a:lnSpc>
                        <a:spcAft>
                          <a:spcPts val="800"/>
                        </a:spcAft>
                      </a:pPr>
                      <a:r>
                        <a:rPr lang="vi-VN" sz="1600" b="1" dirty="0">
                          <a:solidFill>
                            <a:schemeClr val="accent6">
                              <a:lumMod val="75000"/>
                            </a:schemeClr>
                          </a:solidFill>
                          <a:effectLst/>
                        </a:rPr>
                        <a:t>[[230  46]</a:t>
                      </a:r>
                      <a:endParaRPr lang="en-US" sz="1600" b="1" dirty="0">
                        <a:solidFill>
                          <a:schemeClr val="accent6">
                            <a:lumMod val="75000"/>
                          </a:schemeClr>
                        </a:solidFill>
                        <a:effectLst/>
                      </a:endParaRPr>
                    </a:p>
                    <a:p>
                      <a:pPr marL="0" marR="0">
                        <a:lnSpc>
                          <a:spcPct val="107000"/>
                        </a:lnSpc>
                        <a:spcAft>
                          <a:spcPts val="800"/>
                        </a:spcAft>
                      </a:pPr>
                      <a:r>
                        <a:rPr lang="vi-VN" sz="1600" b="1" dirty="0">
                          <a:solidFill>
                            <a:schemeClr val="accent6">
                              <a:lumMod val="75000"/>
                            </a:schemeClr>
                          </a:solidFill>
                          <a:effectLst/>
                        </a:rPr>
                        <a:t> [ 25 376]]</a:t>
                      </a:r>
                      <a:endParaRPr lang="en-US" sz="16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34267" marR="34267" marT="0" marB="0"/>
                </a:tc>
                <a:extLst>
                  <a:ext uri="{0D108BD9-81ED-4DB2-BD59-A6C34878D82A}">
                    <a16:rowId xmlns:a16="http://schemas.microsoft.com/office/drawing/2014/main" val="173857034"/>
                  </a:ext>
                </a:extLst>
              </a:tr>
            </a:tbl>
          </a:graphicData>
        </a:graphic>
      </p:graphicFrame>
      <p:sp>
        <p:nvSpPr>
          <p:cNvPr id="3" name="Chỗ dành sẵn cho Số hiệu Bản chiếu 2">
            <a:extLst>
              <a:ext uri="{FF2B5EF4-FFF2-40B4-BE49-F238E27FC236}">
                <a16:creationId xmlns:a16="http://schemas.microsoft.com/office/drawing/2014/main" id="{67DDDD5E-F70F-BB57-106D-B2A1BBA8DB60}"/>
              </a:ext>
            </a:extLst>
          </p:cNvPr>
          <p:cNvSpPr>
            <a:spLocks noGrp="1"/>
          </p:cNvSpPr>
          <p:nvPr>
            <p:ph type="sldNum" sz="quarter" idx="12"/>
          </p:nvPr>
        </p:nvSpPr>
        <p:spPr/>
        <p:txBody>
          <a:bodyPr/>
          <a:lstStyle/>
          <a:p>
            <a:fld id="{CC2DAE37-14E2-4312-B4B9-07CAFF702F2C}" type="slidenum">
              <a:rPr lang="en-US" smtClean="0"/>
              <a:t>16</a:t>
            </a:fld>
            <a:endParaRPr lang="en-US"/>
          </a:p>
        </p:txBody>
      </p:sp>
    </p:spTree>
    <p:extLst>
      <p:ext uri="{BB962C8B-B14F-4D97-AF65-F5344CB8AC3E}">
        <p14:creationId xmlns:p14="http://schemas.microsoft.com/office/powerpoint/2010/main" val="1231202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B631A-93A4-7881-DE0B-6D66F11BA7C5}"/>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CFA5AC62-F03F-EDC0-C9D1-A16399D5BF75}"/>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F761D462-5385-CCF5-B9F3-F2A4FBBEFAB0}"/>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BB464D26-8217-0061-8269-72BBAD8FE711}"/>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p:txBody>
      </p:sp>
      <p:sp>
        <p:nvSpPr>
          <p:cNvPr id="3" name="Hộp Văn bản 2">
            <a:extLst>
              <a:ext uri="{FF2B5EF4-FFF2-40B4-BE49-F238E27FC236}">
                <a16:creationId xmlns:a16="http://schemas.microsoft.com/office/drawing/2014/main" id="{28349536-2506-0856-F04D-792C3EF89911}"/>
              </a:ext>
            </a:extLst>
          </p:cNvPr>
          <p:cNvSpPr txBox="1"/>
          <p:nvPr/>
        </p:nvSpPr>
        <p:spPr>
          <a:xfrm>
            <a:off x="236782" y="1354730"/>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Localization</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 – </a:t>
            </a:r>
            <a:r>
              <a:rPr lang="vi-VN" sz="2400" b="1" dirty="0" err="1">
                <a:solidFill>
                  <a:srgbClr val="990000"/>
                </a:solidFill>
                <a:latin typeface="Arial" panose="020B0604020202020204" pitchFamily="34" charset="0"/>
                <a:ea typeface="Arial" panose="020B0604020202020204" pitchFamily="34" charset="0"/>
                <a:cs typeface="Arial" panose="020B0604020202020204" pitchFamily="34" charset="0"/>
              </a:rPr>
              <a:t>Sliding</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 </a:t>
            </a:r>
            <a:r>
              <a:rPr lang="vi-VN" sz="2400" b="1" dirty="0" err="1">
                <a:solidFill>
                  <a:srgbClr val="990000"/>
                </a:solidFill>
                <a:latin typeface="Arial" panose="020B0604020202020204" pitchFamily="34" charset="0"/>
                <a:ea typeface="Arial" panose="020B0604020202020204" pitchFamily="34" charset="0"/>
                <a:cs typeface="Arial" panose="020B0604020202020204" pitchFamily="34" charset="0"/>
              </a:rPr>
              <a:t>Window</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pic>
        <p:nvPicPr>
          <p:cNvPr id="2" name="Hình ảnh 1" descr="Góc tài xế: Tổng hợp danh sách bãi gửi ô tô ở Hà Nội uy tín">
            <a:extLst>
              <a:ext uri="{FF2B5EF4-FFF2-40B4-BE49-F238E27FC236}">
                <a16:creationId xmlns:a16="http://schemas.microsoft.com/office/drawing/2014/main" id="{CBF005C0-0FD6-8380-0156-DCE8702F701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53508" y="1949192"/>
            <a:ext cx="6739492" cy="4633624"/>
          </a:xfrm>
          <a:prstGeom prst="rect">
            <a:avLst/>
          </a:prstGeom>
          <a:noFill/>
          <a:ln>
            <a:noFill/>
          </a:ln>
        </p:spPr>
      </p:pic>
      <p:sp>
        <p:nvSpPr>
          <p:cNvPr id="7" name="Hình chữ nhật 6">
            <a:extLst>
              <a:ext uri="{FF2B5EF4-FFF2-40B4-BE49-F238E27FC236}">
                <a16:creationId xmlns:a16="http://schemas.microsoft.com/office/drawing/2014/main" id="{42ED642B-7DEA-1BAF-A93E-8BC13EC96F83}"/>
              </a:ext>
            </a:extLst>
          </p:cNvPr>
          <p:cNvSpPr/>
          <p:nvPr/>
        </p:nvSpPr>
        <p:spPr>
          <a:xfrm>
            <a:off x="1193800" y="2260600"/>
            <a:ext cx="577850" cy="266700"/>
          </a:xfrm>
          <a:prstGeom prst="rect">
            <a:avLst/>
          </a:prstGeom>
          <a:noFill/>
          <a:ln>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Hình ảnh 8">
            <a:extLst>
              <a:ext uri="{FF2B5EF4-FFF2-40B4-BE49-F238E27FC236}">
                <a16:creationId xmlns:a16="http://schemas.microsoft.com/office/drawing/2014/main" id="{4A768217-513A-AF75-202B-362A60534FD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674398" y="3526138"/>
            <a:ext cx="1038308" cy="415323"/>
          </a:xfrm>
          <a:prstGeom prst="rect">
            <a:avLst/>
          </a:prstGeom>
          <a:noFill/>
          <a:ln>
            <a:noFill/>
          </a:ln>
        </p:spPr>
      </p:pic>
      <p:pic>
        <p:nvPicPr>
          <p:cNvPr id="10" name="Hình ảnh 9">
            <a:extLst>
              <a:ext uri="{FF2B5EF4-FFF2-40B4-BE49-F238E27FC236}">
                <a16:creationId xmlns:a16="http://schemas.microsoft.com/office/drawing/2014/main" id="{1DEEC94A-7E0A-8618-6636-74C5F5BA5C9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759992" y="3526138"/>
            <a:ext cx="1038308" cy="415323"/>
          </a:xfrm>
          <a:prstGeom prst="rect">
            <a:avLst/>
          </a:prstGeom>
          <a:noFill/>
          <a:ln>
            <a:noFill/>
          </a:ln>
        </p:spPr>
      </p:pic>
      <p:sp>
        <p:nvSpPr>
          <p:cNvPr id="11" name="Hộp Văn bản 10">
            <a:extLst>
              <a:ext uri="{FF2B5EF4-FFF2-40B4-BE49-F238E27FC236}">
                <a16:creationId xmlns:a16="http://schemas.microsoft.com/office/drawing/2014/main" id="{C59B0B30-4286-2DA7-B1B0-9EB7C1960519}"/>
              </a:ext>
            </a:extLst>
          </p:cNvPr>
          <p:cNvSpPr txBox="1"/>
          <p:nvPr/>
        </p:nvSpPr>
        <p:spPr>
          <a:xfrm>
            <a:off x="7721328" y="3527043"/>
            <a:ext cx="1597130" cy="461665"/>
          </a:xfrm>
          <a:prstGeom prst="rect">
            <a:avLst/>
          </a:prstGeom>
          <a:noFill/>
        </p:spPr>
        <p:txBody>
          <a:bodyPr wrap="square">
            <a:spAutoFit/>
          </a:bodyPr>
          <a:lstStyle/>
          <a:p>
            <a:r>
              <a:rPr lang="vi-VN" sz="2400" dirty="0">
                <a:effectLst/>
                <a:latin typeface="Arial" panose="020B0604020202020204" pitchFamily="34" charset="0"/>
                <a:ea typeface="Arial" panose="020B0604020202020204" pitchFamily="34" charset="0"/>
              </a:rPr>
              <a:t>có vật thể</a:t>
            </a:r>
            <a:endParaRPr lang="en-US" sz="2400" dirty="0"/>
          </a:p>
        </p:txBody>
      </p:sp>
      <p:pic>
        <p:nvPicPr>
          <p:cNvPr id="12" name="Hình ảnh 11">
            <a:extLst>
              <a:ext uri="{FF2B5EF4-FFF2-40B4-BE49-F238E27FC236}">
                <a16:creationId xmlns:a16="http://schemas.microsoft.com/office/drawing/2014/main" id="{931FDDED-55D3-DB42-C7CC-9AE930888ED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9674398" y="4003521"/>
            <a:ext cx="1038308" cy="415323"/>
          </a:xfrm>
          <a:prstGeom prst="rect">
            <a:avLst/>
          </a:prstGeom>
          <a:noFill/>
          <a:ln>
            <a:noFill/>
          </a:ln>
        </p:spPr>
      </p:pic>
      <p:pic>
        <p:nvPicPr>
          <p:cNvPr id="13" name="Hình ảnh 12">
            <a:extLst>
              <a:ext uri="{FF2B5EF4-FFF2-40B4-BE49-F238E27FC236}">
                <a16:creationId xmlns:a16="http://schemas.microsoft.com/office/drawing/2014/main" id="{0DC690CB-5DE9-5EAB-0F0D-5961C5250DCF}"/>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843871" y="3988708"/>
            <a:ext cx="870549" cy="444947"/>
          </a:xfrm>
          <a:prstGeom prst="rect">
            <a:avLst/>
          </a:prstGeom>
          <a:noFill/>
          <a:ln>
            <a:noFill/>
          </a:ln>
        </p:spPr>
      </p:pic>
      <p:sp>
        <p:nvSpPr>
          <p:cNvPr id="14" name="Hộp Văn bản 13">
            <a:extLst>
              <a:ext uri="{FF2B5EF4-FFF2-40B4-BE49-F238E27FC236}">
                <a16:creationId xmlns:a16="http://schemas.microsoft.com/office/drawing/2014/main" id="{10958FA0-0F4F-F679-2B98-D766A28DB865}"/>
              </a:ext>
            </a:extLst>
          </p:cNvPr>
          <p:cNvSpPr txBox="1"/>
          <p:nvPr/>
        </p:nvSpPr>
        <p:spPr>
          <a:xfrm>
            <a:off x="7721328" y="3980173"/>
            <a:ext cx="1989892" cy="461665"/>
          </a:xfrm>
          <a:prstGeom prst="rect">
            <a:avLst/>
          </a:prstGeom>
          <a:noFill/>
        </p:spPr>
        <p:txBody>
          <a:bodyPr wrap="square">
            <a:spAutoFit/>
          </a:bodyPr>
          <a:lstStyle/>
          <a:p>
            <a:r>
              <a:rPr lang="vi-VN" sz="2400" dirty="0" err="1"/>
              <a:t>ko</a:t>
            </a:r>
            <a:r>
              <a:rPr lang="vi-VN" sz="2400" dirty="0"/>
              <a:t> có vật thể</a:t>
            </a:r>
            <a:endParaRPr lang="en-US" sz="2400" dirty="0"/>
          </a:p>
        </p:txBody>
      </p:sp>
      <p:sp>
        <p:nvSpPr>
          <p:cNvPr id="8" name="Chỗ dành sẵn cho Số hiệu Bản chiếu 7">
            <a:extLst>
              <a:ext uri="{FF2B5EF4-FFF2-40B4-BE49-F238E27FC236}">
                <a16:creationId xmlns:a16="http://schemas.microsoft.com/office/drawing/2014/main" id="{FF5980E9-EBAB-10AC-2E38-B2CDD5B78FFE}"/>
              </a:ext>
            </a:extLst>
          </p:cNvPr>
          <p:cNvSpPr>
            <a:spLocks noGrp="1"/>
          </p:cNvSpPr>
          <p:nvPr>
            <p:ph type="sldNum" sz="quarter" idx="12"/>
          </p:nvPr>
        </p:nvSpPr>
        <p:spPr/>
        <p:txBody>
          <a:bodyPr/>
          <a:lstStyle/>
          <a:p>
            <a:fld id="{CC2DAE37-14E2-4312-B4B9-07CAFF702F2C}" type="slidenum">
              <a:rPr lang="en-US" smtClean="0"/>
              <a:t>17</a:t>
            </a:fld>
            <a:endParaRPr lang="en-US"/>
          </a:p>
        </p:txBody>
      </p:sp>
    </p:spTree>
    <p:extLst>
      <p:ext uri="{BB962C8B-B14F-4D97-AF65-F5344CB8AC3E}">
        <p14:creationId xmlns:p14="http://schemas.microsoft.com/office/powerpoint/2010/main" val="1262836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48251A-3956-A423-3625-5522742E183D}"/>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86351D4E-EEA1-D121-15B4-FA9FB3BD0A2F}"/>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59BB418F-3A78-348A-5362-0A01F4F3A4B2}"/>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0B246900-C161-AA37-217C-D5D745C9D46F}"/>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p:txBody>
      </p:sp>
      <p:sp>
        <p:nvSpPr>
          <p:cNvPr id="3" name="Hộp Văn bản 2">
            <a:extLst>
              <a:ext uri="{FF2B5EF4-FFF2-40B4-BE49-F238E27FC236}">
                <a16:creationId xmlns:a16="http://schemas.microsoft.com/office/drawing/2014/main" id="{DA477D57-1161-D96B-51FF-92652E0E8E58}"/>
              </a:ext>
            </a:extLst>
          </p:cNvPr>
          <p:cNvSpPr txBox="1"/>
          <p:nvPr/>
        </p:nvSpPr>
        <p:spPr>
          <a:xfrm>
            <a:off x="2740642" y="1332373"/>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Localization</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 – Non </a:t>
            </a:r>
            <a:r>
              <a:rPr lang="vi-VN" sz="2400" b="1" dirty="0" err="1">
                <a:solidFill>
                  <a:srgbClr val="990000"/>
                </a:solidFill>
                <a:latin typeface="Arial" panose="020B0604020202020204" pitchFamily="34" charset="0"/>
                <a:ea typeface="Arial" panose="020B0604020202020204" pitchFamily="34" charset="0"/>
                <a:cs typeface="Arial" panose="020B0604020202020204" pitchFamily="34" charset="0"/>
              </a:rPr>
              <a:t>Maxium</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 </a:t>
            </a:r>
            <a:r>
              <a:rPr lang="vi-VN" sz="2400" b="1" dirty="0" err="1">
                <a:solidFill>
                  <a:srgbClr val="990000"/>
                </a:solidFill>
                <a:latin typeface="Arial" panose="020B0604020202020204" pitchFamily="34" charset="0"/>
                <a:ea typeface="Arial" panose="020B0604020202020204" pitchFamily="34" charset="0"/>
                <a:cs typeface="Arial" panose="020B0604020202020204" pitchFamily="34" charset="0"/>
              </a:rPr>
              <a:t>Supression</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pic>
        <p:nvPicPr>
          <p:cNvPr id="12" name="Hình ảnh 11" descr="Ảnh có chứa văn bản, biểu đồ, biên lai&#10;&#10;Mô tả được tạo tự động">
            <a:extLst>
              <a:ext uri="{FF2B5EF4-FFF2-40B4-BE49-F238E27FC236}">
                <a16:creationId xmlns:a16="http://schemas.microsoft.com/office/drawing/2014/main" id="{80E7AD8F-3550-C8C7-1708-C25F055E8C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356" y="5320"/>
            <a:ext cx="2479631" cy="6858000"/>
          </a:xfrm>
          <a:prstGeom prst="rect">
            <a:avLst/>
          </a:prstGeom>
        </p:spPr>
      </p:pic>
      <p:pic>
        <p:nvPicPr>
          <p:cNvPr id="13" name="Hình ảnh 12" descr="Intersection over Union (IoU) for object detection - PyImageSearch">
            <a:extLst>
              <a:ext uri="{FF2B5EF4-FFF2-40B4-BE49-F238E27FC236}">
                <a16:creationId xmlns:a16="http://schemas.microsoft.com/office/drawing/2014/main" id="{B373D5E4-2E07-3D70-7046-9B3BE202916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86305" y="1904478"/>
            <a:ext cx="3244850" cy="2531110"/>
          </a:xfrm>
          <a:prstGeom prst="rect">
            <a:avLst/>
          </a:prstGeom>
          <a:noFill/>
          <a:ln>
            <a:noFill/>
          </a:ln>
        </p:spPr>
      </p:pic>
      <p:graphicFrame>
        <p:nvGraphicFramePr>
          <p:cNvPr id="14" name="Bảng 13">
            <a:extLst>
              <a:ext uri="{FF2B5EF4-FFF2-40B4-BE49-F238E27FC236}">
                <a16:creationId xmlns:a16="http://schemas.microsoft.com/office/drawing/2014/main" id="{6E51B261-0626-9226-87E8-30814D22DD72}"/>
              </a:ext>
            </a:extLst>
          </p:cNvPr>
          <p:cNvGraphicFramePr>
            <a:graphicFrameLocks noGrp="1"/>
          </p:cNvGraphicFramePr>
          <p:nvPr>
            <p:extLst>
              <p:ext uri="{D42A27DB-BD31-4B8C-83A1-F6EECF244321}">
                <p14:modId xmlns:p14="http://schemas.microsoft.com/office/powerpoint/2010/main" val="2005158121"/>
              </p:ext>
            </p:extLst>
          </p:nvPr>
        </p:nvGraphicFramePr>
        <p:xfrm>
          <a:off x="3930049" y="5525627"/>
          <a:ext cx="7202310" cy="749427"/>
        </p:xfrm>
        <a:graphic>
          <a:graphicData uri="http://schemas.openxmlformats.org/drawingml/2006/table">
            <a:tbl>
              <a:tblPr firstRow="1" firstCol="1" bandRow="1">
                <a:tableStyleId>{5940675A-B579-460E-94D1-54222C63F5DA}</a:tableStyleId>
              </a:tblPr>
              <a:tblGrid>
                <a:gridCol w="5316257">
                  <a:extLst>
                    <a:ext uri="{9D8B030D-6E8A-4147-A177-3AD203B41FA5}">
                      <a16:colId xmlns:a16="http://schemas.microsoft.com/office/drawing/2014/main" val="1042038197"/>
                    </a:ext>
                  </a:extLst>
                </a:gridCol>
                <a:gridCol w="1886053">
                  <a:extLst>
                    <a:ext uri="{9D8B030D-6E8A-4147-A177-3AD203B41FA5}">
                      <a16:colId xmlns:a16="http://schemas.microsoft.com/office/drawing/2014/main" val="3195382041"/>
                    </a:ext>
                  </a:extLst>
                </a:gridCol>
              </a:tblGrid>
              <a:tr h="0">
                <a:tc>
                  <a:txBody>
                    <a:bodyPr/>
                    <a:lstStyle/>
                    <a:p>
                      <a:pPr marL="0" marR="0">
                        <a:lnSpc>
                          <a:spcPct val="107000"/>
                        </a:lnSpc>
                        <a:spcAft>
                          <a:spcPts val="800"/>
                        </a:spcAft>
                      </a:pPr>
                      <a:r>
                        <a:rPr lang="en-US" sz="1600">
                          <a:effectLst/>
                        </a:rPr>
                        <a:t>Car</a:t>
                      </a:r>
                      <a:r>
                        <a:rPr lang="vi-VN" sz="1600">
                          <a:effectLst/>
                        </a:rPr>
                        <a:t> (SVM gamma = 0.1, C = 10, HOG8x8)</a:t>
                      </a:r>
                      <a:endParaRPr lang="en-US" sz="12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1600">
                          <a:effectLst/>
                        </a:rPr>
                        <a:t>0</a:t>
                      </a:r>
                      <a:r>
                        <a:rPr lang="vi-VN" sz="1600">
                          <a:effectLst/>
                        </a:rPr>
                        <a:t>.75</a:t>
                      </a:r>
                      <a:endParaRPr lang="en-US" sz="12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46548995"/>
                  </a:ext>
                </a:extLst>
              </a:tr>
              <a:tr h="0">
                <a:tc>
                  <a:txBody>
                    <a:bodyPr/>
                    <a:lstStyle/>
                    <a:p>
                      <a:pPr marL="0" marR="0">
                        <a:lnSpc>
                          <a:spcPct val="107000"/>
                        </a:lnSpc>
                        <a:spcAft>
                          <a:spcPts val="800"/>
                        </a:spcAft>
                      </a:pPr>
                      <a:r>
                        <a:rPr lang="en-US" sz="1600">
                          <a:effectLst/>
                        </a:rPr>
                        <a:t>Pipe</a:t>
                      </a:r>
                      <a:r>
                        <a:rPr lang="vi-VN" sz="1600">
                          <a:effectLst/>
                        </a:rPr>
                        <a:t> (SVM gamma = 0.1, C = 100, HOG16x16)</a:t>
                      </a:r>
                      <a:endParaRPr lang="en-US" sz="12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1600">
                          <a:effectLst/>
                        </a:rPr>
                        <a:t>0</a:t>
                      </a:r>
                      <a:r>
                        <a:rPr lang="vi-VN" sz="1600">
                          <a:effectLst/>
                        </a:rPr>
                        <a:t>.63</a:t>
                      </a:r>
                      <a:endParaRPr lang="en-US" sz="12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918479947"/>
                  </a:ext>
                </a:extLst>
              </a:tr>
              <a:tr h="0">
                <a:tc>
                  <a:txBody>
                    <a:bodyPr/>
                    <a:lstStyle/>
                    <a:p>
                      <a:pPr marL="0" marR="0">
                        <a:lnSpc>
                          <a:spcPct val="107000"/>
                        </a:lnSpc>
                        <a:spcAft>
                          <a:spcPts val="800"/>
                        </a:spcAft>
                      </a:pPr>
                      <a:r>
                        <a:rPr lang="en-US" sz="1600">
                          <a:effectLst/>
                        </a:rPr>
                        <a:t>Human</a:t>
                      </a:r>
                      <a:r>
                        <a:rPr lang="vi-VN" sz="1600">
                          <a:effectLst/>
                        </a:rPr>
                        <a:t> (SVM gamma = 0.084, C = 10, HOG16x16)</a:t>
                      </a:r>
                      <a:endParaRPr lang="en-US" sz="120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1600" dirty="0">
                          <a:effectLst/>
                        </a:rPr>
                        <a:t>0</a:t>
                      </a:r>
                      <a:r>
                        <a:rPr lang="vi-VN" sz="1600" dirty="0">
                          <a:effectLst/>
                        </a:rPr>
                        <a:t>.75</a:t>
                      </a:r>
                      <a:endParaRPr lang="en-US" sz="12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892438002"/>
                  </a:ext>
                </a:extLst>
              </a:tr>
            </a:tbl>
          </a:graphicData>
        </a:graphic>
      </p:graphicFrame>
      <p:sp>
        <p:nvSpPr>
          <p:cNvPr id="7" name="Hộp Văn bản 6">
            <a:extLst>
              <a:ext uri="{FF2B5EF4-FFF2-40B4-BE49-F238E27FC236}">
                <a16:creationId xmlns:a16="http://schemas.microsoft.com/office/drawing/2014/main" id="{8334B0E5-EFA7-2904-9A14-8031A8F345CB}"/>
              </a:ext>
            </a:extLst>
          </p:cNvPr>
          <p:cNvSpPr txBox="1"/>
          <p:nvPr/>
        </p:nvSpPr>
        <p:spPr>
          <a:xfrm>
            <a:off x="3862388" y="5066848"/>
            <a:ext cx="6975474" cy="367216"/>
          </a:xfrm>
          <a:prstGeom prst="rect">
            <a:avLst/>
          </a:prstGeom>
          <a:noFill/>
        </p:spPr>
        <p:txBody>
          <a:bodyPr wrap="square">
            <a:spAutoFit/>
          </a:bodyPr>
          <a:lstStyle/>
          <a:p>
            <a:pPr marL="0" marR="0">
              <a:lnSpc>
                <a:spcPct val="107000"/>
              </a:lnSpc>
              <a:spcAft>
                <a:spcPts val="800"/>
              </a:spcAft>
            </a:pPr>
            <a:r>
              <a:rPr lang="vi-VN" sz="1800" dirty="0">
                <a:effectLst/>
                <a:latin typeface="Arial" panose="020B0604020202020204" pitchFamily="34" charset="0"/>
                <a:ea typeface="Arial" panose="020B0604020202020204" pitchFamily="34" charset="0"/>
                <a:cs typeface="Arial" panose="020B0604020202020204" pitchFamily="34" charset="0"/>
              </a:rPr>
              <a:t>Thực nghiệm (</a:t>
            </a:r>
            <a:r>
              <a:rPr lang="vi-VN" sz="1800" dirty="0" err="1">
                <a:effectLst/>
                <a:latin typeface="Arial" panose="020B0604020202020204" pitchFamily="34" charset="0"/>
                <a:ea typeface="Arial" panose="020B0604020202020204" pitchFamily="34" charset="0"/>
                <a:cs typeface="Arial" panose="020B0604020202020204" pitchFamily="34" charset="0"/>
              </a:rPr>
              <a:t>IoU</a:t>
            </a:r>
            <a:r>
              <a:rPr lang="vi-VN" sz="1800" dirty="0">
                <a:effectLst/>
                <a:latin typeface="Arial" panose="020B0604020202020204" pitchFamily="34" charset="0"/>
                <a:ea typeface="Arial" panose="020B0604020202020204" pitchFamily="34" charset="0"/>
                <a:cs typeface="Arial" panose="020B0604020202020204" pitchFamily="34" charset="0"/>
              </a:rPr>
              <a:t>):</a:t>
            </a:r>
            <a:endParaRPr lang="en-US" sz="1400" dirty="0">
              <a:effectLst/>
              <a:latin typeface="Arial" panose="020B0604020202020204" pitchFamily="34" charset="0"/>
              <a:ea typeface="Arial" panose="020B0604020202020204" pitchFamily="34" charset="0"/>
              <a:cs typeface="Arial" panose="020B0604020202020204" pitchFamily="34" charset="0"/>
            </a:endParaRPr>
          </a:p>
        </p:txBody>
      </p:sp>
      <p:sp>
        <p:nvSpPr>
          <p:cNvPr id="2" name="Chỗ dành sẵn cho Số hiệu Bản chiếu 1">
            <a:extLst>
              <a:ext uri="{FF2B5EF4-FFF2-40B4-BE49-F238E27FC236}">
                <a16:creationId xmlns:a16="http://schemas.microsoft.com/office/drawing/2014/main" id="{9576DE0F-0C2E-C637-FE16-FFFC3F3A4C08}"/>
              </a:ext>
            </a:extLst>
          </p:cNvPr>
          <p:cNvSpPr>
            <a:spLocks noGrp="1"/>
          </p:cNvSpPr>
          <p:nvPr>
            <p:ph type="sldNum" sz="quarter" idx="12"/>
          </p:nvPr>
        </p:nvSpPr>
        <p:spPr/>
        <p:txBody>
          <a:bodyPr/>
          <a:lstStyle/>
          <a:p>
            <a:fld id="{CC2DAE37-14E2-4312-B4B9-07CAFF702F2C}" type="slidenum">
              <a:rPr lang="en-US" smtClean="0"/>
              <a:t>18</a:t>
            </a:fld>
            <a:endParaRPr lang="en-US"/>
          </a:p>
        </p:txBody>
      </p:sp>
      <p:pic>
        <p:nvPicPr>
          <p:cNvPr id="1026" name="Picture 2" descr="C_2.06 Non Maximum Suppression - Deep Learning Bible - 4. Object Detection  - 한글">
            <a:extLst>
              <a:ext uri="{FF2B5EF4-FFF2-40B4-BE49-F238E27FC236}">
                <a16:creationId xmlns:a16="http://schemas.microsoft.com/office/drawing/2014/main" id="{10D59651-34D4-C4CE-2464-2FAA84562C3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46276" y="2306190"/>
            <a:ext cx="4756108" cy="2188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466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4CE92F-AAF9-A43C-E29D-698A0CD88AF2}"/>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DB10DB29-DA54-CE17-8F4D-BA96311BA26B}"/>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CCEDEAD3-FBF0-06D5-7A52-DA837761C5E7}"/>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051F9B38-3D23-D142-B761-E2DE47B65A27}"/>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rgbClr val="996600"/>
                </a:solidFill>
                <a:latin typeface="Arial" panose="020B0604020202020204" pitchFamily="34" charset="0"/>
                <a:cs typeface="Arial" panose="020B0604020202020204" pitchFamily="34" charset="0"/>
              </a:rPr>
              <a:t>KẾT LUẬN</a:t>
            </a:r>
          </a:p>
        </p:txBody>
      </p:sp>
      <p:sp>
        <p:nvSpPr>
          <p:cNvPr id="8" name="Hộp Văn bản 7">
            <a:extLst>
              <a:ext uri="{FF2B5EF4-FFF2-40B4-BE49-F238E27FC236}">
                <a16:creationId xmlns:a16="http://schemas.microsoft.com/office/drawing/2014/main" id="{3C876C0A-1AE9-FC05-95F0-1476D409D431}"/>
              </a:ext>
            </a:extLst>
          </p:cNvPr>
          <p:cNvSpPr txBox="1"/>
          <p:nvPr/>
        </p:nvSpPr>
        <p:spPr>
          <a:xfrm>
            <a:off x="1649296" y="1950314"/>
            <a:ext cx="9213040" cy="3825343"/>
          </a:xfrm>
          <a:prstGeom prst="rect">
            <a:avLst/>
          </a:prstGeom>
          <a:noFill/>
        </p:spPr>
        <p:txBody>
          <a:bodyPr wrap="square">
            <a:spAutoFit/>
          </a:bodyPr>
          <a:lstStyle/>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Cần được tối ưu hơn ở khâu </a:t>
            </a:r>
            <a:r>
              <a:rPr lang="vi-VN" sz="2400" dirty="0" err="1">
                <a:effectLst/>
                <a:latin typeface="Arial" panose="020B0604020202020204" pitchFamily="34" charset="0"/>
                <a:ea typeface="Arial" panose="020B0604020202020204" pitchFamily="34" charset="0"/>
                <a:cs typeface="Arial" panose="020B0604020202020204" pitchFamily="34" charset="0"/>
              </a:rPr>
              <a:t>train</a:t>
            </a:r>
            <a:r>
              <a:rPr lang="vi-VN" sz="2400" dirty="0">
                <a:effectLst/>
                <a:latin typeface="Arial" panose="020B0604020202020204" pitchFamily="34" charset="0"/>
                <a:ea typeface="Arial" panose="020B0604020202020204" pitchFamily="34" charset="0"/>
                <a:cs typeface="Arial" panose="020B0604020202020204" pitchFamily="34" charset="0"/>
              </a:rPr>
              <a:t> mô hình (bài toán phân loại và bài toán định vị hoạt động vẫn còn tương đối độc lập). Xây dựng lại tập </a:t>
            </a:r>
            <a:r>
              <a:rPr lang="vi-VN" sz="2400" dirty="0" err="1">
                <a:effectLst/>
                <a:latin typeface="Arial" panose="020B0604020202020204" pitchFamily="34" charset="0"/>
                <a:ea typeface="Arial" panose="020B0604020202020204" pitchFamily="34" charset="0"/>
                <a:cs typeface="Arial" panose="020B0604020202020204" pitchFamily="34" charset="0"/>
              </a:rPr>
              <a:t>dataset</a:t>
            </a:r>
            <a:r>
              <a:rPr lang="vi-VN" sz="2400" dirty="0">
                <a:effectLst/>
                <a:latin typeface="Arial" panose="020B0604020202020204" pitchFamily="34" charset="0"/>
                <a:ea typeface="Arial" panose="020B0604020202020204" pitchFamily="34" charset="0"/>
                <a:cs typeface="Arial" panose="020B0604020202020204" pitchFamily="34" charset="0"/>
              </a:rPr>
              <a:t> với định dạng phù hợp hơn).</a:t>
            </a:r>
            <a:endParaRPr lang="en-US" sz="2400"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Hiệu năng thấp, không hiệu quả đối với những bài toán đếm những vật thể có hình dạng phức tạp. Để giải quyết, cần tối ưu phép trích xuất đặc trưng đối với mỗi loại vật thể khác nhau (xây dựng phương pháp chuyên biệt cho từng loại vật thể).</a:t>
            </a:r>
            <a:endParaRPr lang="en-US" sz="2400"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Ổn hơn nếu sử dụng trên những vật thể đơn giản như ống nước, đồng xu, …</a:t>
            </a:r>
            <a:endParaRPr lang="en-US" sz="2400" dirty="0">
              <a:effectLst/>
              <a:latin typeface="Arial" panose="020B0604020202020204" pitchFamily="34" charset="0"/>
              <a:ea typeface="Arial" panose="020B0604020202020204" pitchFamily="34" charset="0"/>
              <a:cs typeface="Arial" panose="020B0604020202020204" pitchFamily="34" charset="0"/>
            </a:endParaRPr>
          </a:p>
        </p:txBody>
      </p:sp>
      <p:sp>
        <p:nvSpPr>
          <p:cNvPr id="2" name="Chỗ dành sẵn cho Số hiệu Bản chiếu 1">
            <a:extLst>
              <a:ext uri="{FF2B5EF4-FFF2-40B4-BE49-F238E27FC236}">
                <a16:creationId xmlns:a16="http://schemas.microsoft.com/office/drawing/2014/main" id="{51BC9B05-2237-1165-BC9C-5B95174A15B5}"/>
              </a:ext>
            </a:extLst>
          </p:cNvPr>
          <p:cNvSpPr>
            <a:spLocks noGrp="1"/>
          </p:cNvSpPr>
          <p:nvPr>
            <p:ph type="sldNum" sz="quarter" idx="12"/>
          </p:nvPr>
        </p:nvSpPr>
        <p:spPr/>
        <p:txBody>
          <a:bodyPr/>
          <a:lstStyle/>
          <a:p>
            <a:fld id="{CC2DAE37-14E2-4312-B4B9-07CAFF702F2C}" type="slidenum">
              <a:rPr lang="en-US" smtClean="0"/>
              <a:t>19</a:t>
            </a:fld>
            <a:endParaRPr lang="en-US"/>
          </a:p>
        </p:txBody>
      </p:sp>
    </p:spTree>
    <p:extLst>
      <p:ext uri="{BB962C8B-B14F-4D97-AF65-F5344CB8AC3E}">
        <p14:creationId xmlns:p14="http://schemas.microsoft.com/office/powerpoint/2010/main" val="2253730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bject 2">
            <a:extLst>
              <a:ext uri="{FF2B5EF4-FFF2-40B4-BE49-F238E27FC236}">
                <a16:creationId xmlns:a16="http://schemas.microsoft.com/office/drawing/2014/main" id="{B7EB5862-B0D7-F8AF-145A-3A1077C76382}"/>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A8DA553E-9342-579C-72F5-1611B7A6744B}"/>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301CAEF4-F78F-442B-F526-29B5997CA750}"/>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05"/>
              </a:spcBef>
            </a:pPr>
            <a:r>
              <a:rPr lang="vi-VN" sz="3200" b="1" dirty="0">
                <a:solidFill>
                  <a:schemeClr val="tx2">
                    <a:lumMod val="75000"/>
                    <a:lumOff val="25000"/>
                  </a:schemeClr>
                </a:solidFill>
                <a:latin typeface="Arial" panose="020B0604020202020204" pitchFamily="34" charset="0"/>
                <a:cs typeface="Arial" panose="020B0604020202020204" pitchFamily="34" charset="0"/>
              </a:rPr>
              <a:t>NỘI DUNG BÁO CÁO</a:t>
            </a:r>
          </a:p>
        </p:txBody>
      </p:sp>
      <p:sp>
        <p:nvSpPr>
          <p:cNvPr id="2" name="object 3">
            <a:extLst>
              <a:ext uri="{FF2B5EF4-FFF2-40B4-BE49-F238E27FC236}">
                <a16:creationId xmlns:a16="http://schemas.microsoft.com/office/drawing/2014/main" id="{27268E1D-4820-F9EA-4B8E-DBA3344E3F3A}"/>
              </a:ext>
            </a:extLst>
          </p:cNvPr>
          <p:cNvSpPr txBox="1">
            <a:spLocks/>
          </p:cNvSpPr>
          <p:nvPr/>
        </p:nvSpPr>
        <p:spPr>
          <a:xfrm>
            <a:off x="840757" y="2294694"/>
            <a:ext cx="10820400" cy="2597378"/>
          </a:xfrm>
          <a:prstGeom prst="rect">
            <a:avLst/>
          </a:prstGeom>
        </p:spPr>
        <p:txBody>
          <a:bodyPr vert="horz" wrap="square" lIns="0" tIns="20701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69900" indent="-457200" algn="l">
              <a:spcBef>
                <a:spcPts val="1630"/>
              </a:spcBef>
              <a:buFont typeface="Wingdings" panose="05000000000000000000" pitchFamily="2" charset="2"/>
              <a:buChar char="q"/>
              <a:tabLst>
                <a:tab pos="469265" algn="l"/>
              </a:tabLst>
            </a:pPr>
            <a:r>
              <a:rPr lang="vi-VN" sz="3200" b="1" spc="-20" dirty="0">
                <a:solidFill>
                  <a:srgbClr val="990000"/>
                </a:solidFill>
                <a:latin typeface="Arial" panose="020B0604020202020204" pitchFamily="34" charset="0"/>
                <a:cs typeface="Arial" panose="020B0604020202020204" pitchFamily="34" charset="0"/>
              </a:rPr>
              <a:t>PHÁT BIỂU BÀI TOÁN, INPUT &amp; OUTPUT</a:t>
            </a:r>
          </a:p>
          <a:p>
            <a:pPr marL="469900" indent="-457200" algn="l">
              <a:spcBef>
                <a:spcPts val="1630"/>
              </a:spcBef>
              <a:buFont typeface="Wingdings" panose="05000000000000000000" pitchFamily="2" charset="2"/>
              <a:buChar char="q"/>
              <a:tabLst>
                <a:tab pos="469265" algn="l"/>
              </a:tabLst>
            </a:pPr>
            <a:r>
              <a:rPr lang="vi-VN" sz="3200" b="1" spc="-20" dirty="0">
                <a:solidFill>
                  <a:schemeClr val="accent6">
                    <a:lumMod val="75000"/>
                  </a:schemeClr>
                </a:solidFill>
                <a:latin typeface="Arial" panose="020B0604020202020204" pitchFamily="34" charset="0"/>
                <a:cs typeface="Arial" panose="020B0604020202020204" pitchFamily="34" charset="0"/>
              </a:rPr>
              <a:t>LÝ DO, ỨNG DỤNG</a:t>
            </a:r>
          </a:p>
          <a:p>
            <a:pPr marL="469900" indent="-457200" algn="l">
              <a:spcBef>
                <a:spcPts val="1630"/>
              </a:spcBef>
              <a:buFont typeface="Wingdings" panose="05000000000000000000" pitchFamily="2" charset="2"/>
              <a:buChar char="q"/>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a:p>
            <a:pPr marL="469900" indent="-457200" algn="l">
              <a:spcBef>
                <a:spcPts val="1630"/>
              </a:spcBef>
              <a:buFont typeface="Wingdings" panose="05000000000000000000" pitchFamily="2" charset="2"/>
              <a:buChar char="q"/>
              <a:tabLst>
                <a:tab pos="469265" algn="l"/>
              </a:tabLst>
            </a:pPr>
            <a:r>
              <a:rPr lang="vi-VN" sz="3200" b="1" spc="-20" dirty="0">
                <a:solidFill>
                  <a:srgbClr val="996600"/>
                </a:solidFill>
                <a:latin typeface="Arial" panose="020B0604020202020204" pitchFamily="34" charset="0"/>
                <a:cs typeface="Arial" panose="020B0604020202020204" pitchFamily="34" charset="0"/>
              </a:rPr>
              <a:t>KẾT LUẬN</a:t>
            </a:r>
          </a:p>
        </p:txBody>
      </p:sp>
      <p:sp>
        <p:nvSpPr>
          <p:cNvPr id="3" name="Chỗ dành sẵn cho Số hiệu Bản chiếu 2">
            <a:extLst>
              <a:ext uri="{FF2B5EF4-FFF2-40B4-BE49-F238E27FC236}">
                <a16:creationId xmlns:a16="http://schemas.microsoft.com/office/drawing/2014/main" id="{4B9C3D0F-CF13-C0D7-AE3A-F84BA344DF8D}"/>
              </a:ext>
            </a:extLst>
          </p:cNvPr>
          <p:cNvSpPr>
            <a:spLocks noGrp="1"/>
          </p:cNvSpPr>
          <p:nvPr>
            <p:ph type="sldNum" sz="quarter" idx="12"/>
          </p:nvPr>
        </p:nvSpPr>
        <p:spPr/>
        <p:txBody>
          <a:bodyPr/>
          <a:lstStyle/>
          <a:p>
            <a:fld id="{CC2DAE37-14E2-4312-B4B9-07CAFF702F2C}" type="slidenum">
              <a:rPr lang="en-US" smtClean="0"/>
              <a:t>2</a:t>
            </a:fld>
            <a:endParaRPr lang="en-US"/>
          </a:p>
        </p:txBody>
      </p:sp>
    </p:spTree>
    <p:extLst>
      <p:ext uri="{BB962C8B-B14F-4D97-AF65-F5344CB8AC3E}">
        <p14:creationId xmlns:p14="http://schemas.microsoft.com/office/powerpoint/2010/main" val="3922789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B6289D-FBC1-9646-52F1-EF187ADD40E1}"/>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8304830F-2678-95E5-C146-8A7304109FF3}"/>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A6B8AEDC-74DF-B654-AA51-4102D99A72D0}"/>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26FDCC01-34C0-5248-F397-251DB20BC05D}"/>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rgbClr val="996600"/>
                </a:solidFill>
                <a:latin typeface="Arial" panose="020B0604020202020204" pitchFamily="34" charset="0"/>
                <a:cs typeface="Arial" panose="020B0604020202020204" pitchFamily="34" charset="0"/>
              </a:rPr>
              <a:t>KẾT LUẬN</a:t>
            </a:r>
          </a:p>
        </p:txBody>
      </p:sp>
      <p:sp>
        <p:nvSpPr>
          <p:cNvPr id="12" name="Hộp Văn bản 11">
            <a:extLst>
              <a:ext uri="{FF2B5EF4-FFF2-40B4-BE49-F238E27FC236}">
                <a16:creationId xmlns:a16="http://schemas.microsoft.com/office/drawing/2014/main" id="{3AC11D0E-F8F7-40F4-157F-3BA82F7C748D}"/>
              </a:ext>
            </a:extLst>
          </p:cNvPr>
          <p:cNvSpPr txBox="1"/>
          <p:nvPr/>
        </p:nvSpPr>
        <p:spPr>
          <a:xfrm>
            <a:off x="196850" y="1410242"/>
            <a:ext cx="6096000" cy="367216"/>
          </a:xfrm>
          <a:prstGeom prst="rect">
            <a:avLst/>
          </a:prstGeom>
          <a:noFill/>
        </p:spPr>
        <p:txBody>
          <a:bodyPr wrap="square">
            <a:spAutoFit/>
          </a:bodyPr>
          <a:lstStyle/>
          <a:p>
            <a:pPr marL="0" marR="0">
              <a:lnSpc>
                <a:spcPct val="107000"/>
              </a:lnSpc>
              <a:spcAft>
                <a:spcPts val="800"/>
              </a:spcAft>
            </a:pPr>
            <a:r>
              <a:rPr lang="en-US" sz="1800" dirty="0">
                <a:effectLst/>
                <a:latin typeface="Arial" panose="020B0604020202020204" pitchFamily="34" charset="0"/>
                <a:ea typeface="Arial" panose="020B0604020202020204" pitchFamily="34" charset="0"/>
                <a:cs typeface="Arial" panose="020B0604020202020204" pitchFamily="34" charset="0"/>
              </a:rPr>
              <a:t>Car</a:t>
            </a:r>
            <a:r>
              <a:rPr lang="vi-VN" sz="1800" dirty="0">
                <a:effectLst/>
                <a:latin typeface="Arial" panose="020B0604020202020204" pitchFamily="34" charset="0"/>
                <a:ea typeface="Arial" panose="020B0604020202020204" pitchFamily="34" charset="0"/>
                <a:cs typeface="Arial" panose="020B0604020202020204" pitchFamily="34" charset="0"/>
              </a:rPr>
              <a:t> (SVM </a:t>
            </a:r>
            <a:r>
              <a:rPr lang="vi-VN" sz="1800" dirty="0" err="1">
                <a:effectLst/>
                <a:latin typeface="Arial" panose="020B0604020202020204" pitchFamily="34" charset="0"/>
                <a:ea typeface="Arial" panose="020B0604020202020204" pitchFamily="34" charset="0"/>
                <a:cs typeface="Arial" panose="020B0604020202020204" pitchFamily="34" charset="0"/>
              </a:rPr>
              <a:t>gamma</a:t>
            </a:r>
            <a:r>
              <a:rPr lang="vi-VN" sz="1800" dirty="0">
                <a:effectLst/>
                <a:latin typeface="Arial" panose="020B0604020202020204" pitchFamily="34" charset="0"/>
                <a:ea typeface="Arial" panose="020B0604020202020204" pitchFamily="34" charset="0"/>
                <a:cs typeface="Arial" panose="020B0604020202020204" pitchFamily="34" charset="0"/>
              </a:rPr>
              <a:t> = 0.1, C = 10, HOG8x8)</a:t>
            </a:r>
            <a:endParaRPr lang="en-US" sz="1400" dirty="0">
              <a:effectLst/>
              <a:latin typeface="Arial" panose="020B0604020202020204" pitchFamily="34" charset="0"/>
              <a:ea typeface="Arial" panose="020B0604020202020204" pitchFamily="34" charset="0"/>
              <a:cs typeface="Arial" panose="020B0604020202020204" pitchFamily="34" charset="0"/>
            </a:endParaRPr>
          </a:p>
        </p:txBody>
      </p:sp>
      <p:pic>
        <p:nvPicPr>
          <p:cNvPr id="14" name="Hình ảnh 13" descr="Ảnh có chứa ảnh chụp màn hình, mạch điện&#10;&#10;Mô tả được tạo tự động">
            <a:extLst>
              <a:ext uri="{FF2B5EF4-FFF2-40B4-BE49-F238E27FC236}">
                <a16:creationId xmlns:a16="http://schemas.microsoft.com/office/drawing/2014/main" id="{042BCD59-7E41-604A-1FC0-74179E0216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850" y="1835923"/>
            <a:ext cx="3967081" cy="2231483"/>
          </a:xfrm>
          <a:prstGeom prst="rect">
            <a:avLst/>
          </a:prstGeom>
        </p:spPr>
      </p:pic>
      <p:pic>
        <p:nvPicPr>
          <p:cNvPr id="16" name="Hình ảnh 15" descr="Ảnh có chứa ảnh chụp màn hình, văn bản, mạch điện&#10;&#10;Mô tả được tạo tự động">
            <a:extLst>
              <a:ext uri="{FF2B5EF4-FFF2-40B4-BE49-F238E27FC236}">
                <a16:creationId xmlns:a16="http://schemas.microsoft.com/office/drawing/2014/main" id="{F9E5B346-DDBE-6507-9584-968265C8D3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11638" y="1835922"/>
            <a:ext cx="1255209" cy="2231483"/>
          </a:xfrm>
          <a:prstGeom prst="rect">
            <a:avLst/>
          </a:prstGeom>
        </p:spPr>
      </p:pic>
      <p:sp>
        <p:nvSpPr>
          <p:cNvPr id="18" name="Hộp Văn bản 17">
            <a:extLst>
              <a:ext uri="{FF2B5EF4-FFF2-40B4-BE49-F238E27FC236}">
                <a16:creationId xmlns:a16="http://schemas.microsoft.com/office/drawing/2014/main" id="{AAE16ECC-C179-EAE0-F01F-8CE04650F699}"/>
              </a:ext>
            </a:extLst>
          </p:cNvPr>
          <p:cNvSpPr txBox="1"/>
          <p:nvPr/>
        </p:nvSpPr>
        <p:spPr>
          <a:xfrm>
            <a:off x="5906005" y="1468706"/>
            <a:ext cx="6096000" cy="367216"/>
          </a:xfrm>
          <a:prstGeom prst="rect">
            <a:avLst/>
          </a:prstGeom>
          <a:noFill/>
        </p:spPr>
        <p:txBody>
          <a:bodyPr wrap="square">
            <a:spAutoFit/>
          </a:bodyPr>
          <a:lstStyle/>
          <a:p>
            <a:pPr marL="0" marR="0">
              <a:lnSpc>
                <a:spcPct val="107000"/>
              </a:lnSpc>
              <a:spcAft>
                <a:spcPts val="800"/>
              </a:spcAft>
            </a:pPr>
            <a:r>
              <a:rPr lang="en-US" sz="1800" dirty="0">
                <a:effectLst/>
                <a:latin typeface="Arial" panose="020B0604020202020204" pitchFamily="34" charset="0"/>
                <a:ea typeface="Arial" panose="020B0604020202020204" pitchFamily="34" charset="0"/>
                <a:cs typeface="Arial" panose="020B0604020202020204" pitchFamily="34" charset="0"/>
              </a:rPr>
              <a:t>Pipe</a:t>
            </a:r>
            <a:r>
              <a:rPr lang="vi-VN" sz="1800" dirty="0">
                <a:effectLst/>
                <a:latin typeface="Arial" panose="020B0604020202020204" pitchFamily="34" charset="0"/>
                <a:ea typeface="Arial" panose="020B0604020202020204" pitchFamily="34" charset="0"/>
                <a:cs typeface="Arial" panose="020B0604020202020204" pitchFamily="34" charset="0"/>
              </a:rPr>
              <a:t> (SVM </a:t>
            </a:r>
            <a:r>
              <a:rPr lang="vi-VN" sz="1800" dirty="0" err="1">
                <a:effectLst/>
                <a:latin typeface="Arial" panose="020B0604020202020204" pitchFamily="34" charset="0"/>
                <a:ea typeface="Arial" panose="020B0604020202020204" pitchFamily="34" charset="0"/>
                <a:cs typeface="Arial" panose="020B0604020202020204" pitchFamily="34" charset="0"/>
              </a:rPr>
              <a:t>gamma</a:t>
            </a:r>
            <a:r>
              <a:rPr lang="vi-VN" sz="1800" dirty="0">
                <a:effectLst/>
                <a:latin typeface="Arial" panose="020B0604020202020204" pitchFamily="34" charset="0"/>
                <a:ea typeface="Arial" panose="020B0604020202020204" pitchFamily="34" charset="0"/>
                <a:cs typeface="Arial" panose="020B0604020202020204" pitchFamily="34" charset="0"/>
              </a:rPr>
              <a:t> = 0.1, C = 100, HOG16x16)</a:t>
            </a:r>
            <a:endParaRPr lang="en-US" sz="1400" dirty="0">
              <a:effectLst/>
              <a:latin typeface="Arial" panose="020B0604020202020204" pitchFamily="34" charset="0"/>
              <a:ea typeface="Arial" panose="020B0604020202020204" pitchFamily="34" charset="0"/>
              <a:cs typeface="Arial" panose="020B0604020202020204" pitchFamily="34" charset="0"/>
            </a:endParaRPr>
          </a:p>
        </p:txBody>
      </p:sp>
      <p:pic>
        <p:nvPicPr>
          <p:cNvPr id="19" name="Hình ảnh 18" descr="Ảnh có chứa màu xanh lá cây, tác phẩm nghệ thuật&#10;&#10;Mô tả được tạo tự động">
            <a:extLst>
              <a:ext uri="{FF2B5EF4-FFF2-40B4-BE49-F238E27FC236}">
                <a16:creationId xmlns:a16="http://schemas.microsoft.com/office/drawing/2014/main" id="{E55F8582-BCD4-79D3-324A-872E1F1EB864}"/>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299325" y="1958310"/>
            <a:ext cx="3079750" cy="2309130"/>
          </a:xfrm>
          <a:prstGeom prst="rect">
            <a:avLst/>
          </a:prstGeom>
          <a:noFill/>
          <a:ln>
            <a:noFill/>
          </a:ln>
        </p:spPr>
      </p:pic>
      <p:pic>
        <p:nvPicPr>
          <p:cNvPr id="21" name="Hình ảnh 20" descr="Ảnh có chứa giày dép, đàn ông, trang phục, người&#10;&#10;Mô tả được tạo tự động">
            <a:extLst>
              <a:ext uri="{FF2B5EF4-FFF2-40B4-BE49-F238E27FC236}">
                <a16:creationId xmlns:a16="http://schemas.microsoft.com/office/drawing/2014/main" id="{410B223E-B8A1-2D31-A207-018B64AA341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46362" y="4952729"/>
            <a:ext cx="2880088" cy="1686908"/>
          </a:xfrm>
          <a:prstGeom prst="rect">
            <a:avLst/>
          </a:prstGeom>
        </p:spPr>
      </p:pic>
      <p:pic>
        <p:nvPicPr>
          <p:cNvPr id="23" name="Hình ảnh 22" descr="Ảnh có chứa ngoài trời, trang phục, bầu trời, người&#10;&#10;Mô tả được tạo tự động">
            <a:extLst>
              <a:ext uri="{FF2B5EF4-FFF2-40B4-BE49-F238E27FC236}">
                <a16:creationId xmlns:a16="http://schemas.microsoft.com/office/drawing/2014/main" id="{0415651C-8D3C-1B5F-574F-10C80686DF2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99486" y="4913992"/>
            <a:ext cx="2706441" cy="1803853"/>
          </a:xfrm>
          <a:prstGeom prst="rect">
            <a:avLst/>
          </a:prstGeom>
        </p:spPr>
      </p:pic>
      <p:pic>
        <p:nvPicPr>
          <p:cNvPr id="25" name="Hình ảnh 24" descr="Ảnh có chứa giày dép, người, trang phục, ngoài trời&#10;&#10;Mô tả được tạo tự động">
            <a:extLst>
              <a:ext uri="{FF2B5EF4-FFF2-40B4-BE49-F238E27FC236}">
                <a16:creationId xmlns:a16="http://schemas.microsoft.com/office/drawing/2014/main" id="{A1D1B39D-8458-4511-71B1-1687B1E754F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4659" y="5103721"/>
            <a:ext cx="2274392" cy="1599295"/>
          </a:xfrm>
          <a:prstGeom prst="rect">
            <a:avLst/>
          </a:prstGeom>
        </p:spPr>
      </p:pic>
      <p:pic>
        <p:nvPicPr>
          <p:cNvPr id="27" name="Hình ảnh 26" descr="Ảnh có chứa trang phục, giày dép, người, ngoài trời&#10;&#10;Mô tả được tạo tự động">
            <a:extLst>
              <a:ext uri="{FF2B5EF4-FFF2-40B4-BE49-F238E27FC236}">
                <a16:creationId xmlns:a16="http://schemas.microsoft.com/office/drawing/2014/main" id="{02193DC2-DB26-FC17-F6B7-CD7901B52A8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653967" y="4926564"/>
            <a:ext cx="2686922" cy="1791281"/>
          </a:xfrm>
          <a:prstGeom prst="rect">
            <a:avLst/>
          </a:prstGeom>
        </p:spPr>
      </p:pic>
      <p:sp>
        <p:nvSpPr>
          <p:cNvPr id="29" name="Hộp Văn bản 28">
            <a:extLst>
              <a:ext uri="{FF2B5EF4-FFF2-40B4-BE49-F238E27FC236}">
                <a16:creationId xmlns:a16="http://schemas.microsoft.com/office/drawing/2014/main" id="{0C9E6044-B808-BC25-AE00-BE53FB6D43D1}"/>
              </a:ext>
            </a:extLst>
          </p:cNvPr>
          <p:cNvSpPr txBox="1"/>
          <p:nvPr/>
        </p:nvSpPr>
        <p:spPr>
          <a:xfrm>
            <a:off x="284659" y="4470942"/>
            <a:ext cx="6096000" cy="367216"/>
          </a:xfrm>
          <a:prstGeom prst="rect">
            <a:avLst/>
          </a:prstGeom>
          <a:noFill/>
        </p:spPr>
        <p:txBody>
          <a:bodyPr wrap="square">
            <a:spAutoFit/>
          </a:bodyPr>
          <a:lstStyle/>
          <a:p>
            <a:pPr marL="0" marR="0">
              <a:lnSpc>
                <a:spcPct val="107000"/>
              </a:lnSpc>
              <a:spcAft>
                <a:spcPts val="800"/>
              </a:spcAft>
            </a:pPr>
            <a:r>
              <a:rPr lang="en-US" sz="1800" dirty="0">
                <a:effectLst/>
                <a:latin typeface="Arial" panose="020B0604020202020204" pitchFamily="34" charset="0"/>
                <a:ea typeface="Arial" panose="020B0604020202020204" pitchFamily="34" charset="0"/>
                <a:cs typeface="Arial" panose="020B0604020202020204" pitchFamily="34" charset="0"/>
              </a:rPr>
              <a:t>Human</a:t>
            </a:r>
            <a:r>
              <a:rPr lang="vi-VN" sz="1800" dirty="0">
                <a:effectLst/>
                <a:latin typeface="Arial" panose="020B0604020202020204" pitchFamily="34" charset="0"/>
                <a:ea typeface="Arial" panose="020B0604020202020204" pitchFamily="34" charset="0"/>
                <a:cs typeface="Arial" panose="020B0604020202020204" pitchFamily="34" charset="0"/>
              </a:rPr>
              <a:t> (SVM </a:t>
            </a:r>
            <a:r>
              <a:rPr lang="vi-VN" sz="1800" dirty="0" err="1">
                <a:effectLst/>
                <a:latin typeface="Arial" panose="020B0604020202020204" pitchFamily="34" charset="0"/>
                <a:ea typeface="Arial" panose="020B0604020202020204" pitchFamily="34" charset="0"/>
                <a:cs typeface="Arial" panose="020B0604020202020204" pitchFamily="34" charset="0"/>
              </a:rPr>
              <a:t>gamma</a:t>
            </a:r>
            <a:r>
              <a:rPr lang="vi-VN" sz="1800" dirty="0">
                <a:effectLst/>
                <a:latin typeface="Arial" panose="020B0604020202020204" pitchFamily="34" charset="0"/>
                <a:ea typeface="Arial" panose="020B0604020202020204" pitchFamily="34" charset="0"/>
                <a:cs typeface="Arial" panose="020B0604020202020204" pitchFamily="34" charset="0"/>
              </a:rPr>
              <a:t> = 0.084, C = 10, HOG16x16)</a:t>
            </a:r>
            <a:endParaRPr lang="en-US" sz="1400" dirty="0">
              <a:effectLst/>
              <a:latin typeface="Arial" panose="020B0604020202020204" pitchFamily="34" charset="0"/>
              <a:ea typeface="Arial" panose="020B0604020202020204" pitchFamily="34" charset="0"/>
              <a:cs typeface="Arial" panose="020B0604020202020204" pitchFamily="34" charset="0"/>
            </a:endParaRPr>
          </a:p>
        </p:txBody>
      </p:sp>
      <p:sp>
        <p:nvSpPr>
          <p:cNvPr id="2" name="Chỗ dành sẵn cho Số hiệu Bản chiếu 1">
            <a:extLst>
              <a:ext uri="{FF2B5EF4-FFF2-40B4-BE49-F238E27FC236}">
                <a16:creationId xmlns:a16="http://schemas.microsoft.com/office/drawing/2014/main" id="{AD26749A-ECCB-985A-20D3-8BBCB8BF7338}"/>
              </a:ext>
            </a:extLst>
          </p:cNvPr>
          <p:cNvSpPr>
            <a:spLocks noGrp="1"/>
          </p:cNvSpPr>
          <p:nvPr>
            <p:ph type="sldNum" sz="quarter" idx="12"/>
          </p:nvPr>
        </p:nvSpPr>
        <p:spPr>
          <a:xfrm>
            <a:off x="9058601" y="6356350"/>
            <a:ext cx="2743200" cy="365125"/>
          </a:xfrm>
        </p:spPr>
        <p:txBody>
          <a:bodyPr/>
          <a:lstStyle/>
          <a:p>
            <a:fld id="{CC2DAE37-14E2-4312-B4B9-07CAFF702F2C}" type="slidenum">
              <a:rPr lang="en-US" smtClean="0"/>
              <a:t>20</a:t>
            </a:fld>
            <a:endParaRPr lang="en-US"/>
          </a:p>
        </p:txBody>
      </p:sp>
    </p:spTree>
    <p:extLst>
      <p:ext uri="{BB962C8B-B14F-4D97-AF65-F5344CB8AC3E}">
        <p14:creationId xmlns:p14="http://schemas.microsoft.com/office/powerpoint/2010/main" val="20441850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B3AB21-F320-56FA-5403-7895BE631A83}"/>
            </a:ext>
          </a:extLst>
        </p:cNvPr>
        <p:cNvGrpSpPr/>
        <p:nvPr/>
      </p:nvGrpSpPr>
      <p:grpSpPr>
        <a:xfrm>
          <a:off x="0" y="0"/>
          <a:ext cx="0" cy="0"/>
          <a:chOff x="0" y="0"/>
          <a:chExt cx="0" cy="0"/>
        </a:xfrm>
      </p:grpSpPr>
      <p:sp>
        <p:nvSpPr>
          <p:cNvPr id="17" name="Hộp Văn bản 16">
            <a:extLst>
              <a:ext uri="{FF2B5EF4-FFF2-40B4-BE49-F238E27FC236}">
                <a16:creationId xmlns:a16="http://schemas.microsoft.com/office/drawing/2014/main" id="{EE8965C5-2F94-8720-2519-E37CA65A94A5}"/>
              </a:ext>
            </a:extLst>
          </p:cNvPr>
          <p:cNvSpPr txBox="1"/>
          <p:nvPr/>
        </p:nvSpPr>
        <p:spPr>
          <a:xfrm>
            <a:off x="53755" y="6434918"/>
            <a:ext cx="1867097" cy="397738"/>
          </a:xfrm>
          <a:prstGeom prst="rect">
            <a:avLst/>
          </a:prstGeom>
          <a:noFill/>
        </p:spPr>
        <p:txBody>
          <a:bodyPr wrap="square">
            <a:spAutoFit/>
          </a:bodyPr>
          <a:lstStyle/>
          <a:p>
            <a:pPr marL="0" marR="0">
              <a:lnSpc>
                <a:spcPct val="107000"/>
              </a:lnSpc>
              <a:spcAft>
                <a:spcPts val="800"/>
              </a:spcAft>
            </a:pPr>
            <a:r>
              <a:rPr lang="vi-VN" sz="2000" dirty="0" err="1">
                <a:effectLst/>
                <a:latin typeface="Arial" panose="020B0604020202020204" pitchFamily="34" charset="0"/>
                <a:ea typeface="Arial" panose="020B0604020202020204" pitchFamily="34" charset="0"/>
                <a:cs typeface="Arial" panose="020B0604020202020204" pitchFamily="34" charset="0"/>
              </a:rPr>
              <a:t>Car</a:t>
            </a:r>
            <a:r>
              <a:rPr lang="vi-VN" sz="2000" dirty="0">
                <a:effectLst/>
                <a:latin typeface="Arial" panose="020B0604020202020204" pitchFamily="34" charset="0"/>
                <a:ea typeface="Arial" panose="020B0604020202020204" pitchFamily="34" charset="0"/>
                <a:cs typeface="Arial" panose="020B0604020202020204" pitchFamily="34" charset="0"/>
              </a:rPr>
              <a:t>, HOG8x8:</a:t>
            </a:r>
            <a:endParaRPr lang="en-US" sz="1600" dirty="0">
              <a:effectLst/>
              <a:latin typeface="Arial" panose="020B0604020202020204" pitchFamily="34" charset="0"/>
              <a:ea typeface="Arial" panose="020B0604020202020204" pitchFamily="34" charset="0"/>
              <a:cs typeface="Arial" panose="020B0604020202020204" pitchFamily="34" charset="0"/>
            </a:endParaRPr>
          </a:p>
        </p:txBody>
      </p:sp>
      <p:sp>
        <p:nvSpPr>
          <p:cNvPr id="19" name="Hộp Văn bản 18">
            <a:extLst>
              <a:ext uri="{FF2B5EF4-FFF2-40B4-BE49-F238E27FC236}">
                <a16:creationId xmlns:a16="http://schemas.microsoft.com/office/drawing/2014/main" id="{3D60BBA1-DE19-732E-202C-970FCCA6D67B}"/>
              </a:ext>
            </a:extLst>
          </p:cNvPr>
          <p:cNvSpPr txBox="1"/>
          <p:nvPr/>
        </p:nvSpPr>
        <p:spPr>
          <a:xfrm>
            <a:off x="4602056" y="6432215"/>
            <a:ext cx="2190090" cy="397738"/>
          </a:xfrm>
          <a:prstGeom prst="rect">
            <a:avLst/>
          </a:prstGeom>
          <a:noFill/>
        </p:spPr>
        <p:txBody>
          <a:bodyPr wrap="square">
            <a:spAutoFit/>
          </a:bodyPr>
          <a:lstStyle/>
          <a:p>
            <a:pPr marL="0" marR="0">
              <a:lnSpc>
                <a:spcPct val="107000"/>
              </a:lnSpc>
              <a:spcAft>
                <a:spcPts val="800"/>
              </a:spcAft>
            </a:pPr>
            <a:r>
              <a:rPr lang="vi-VN" sz="2000" dirty="0" err="1">
                <a:effectLst/>
                <a:latin typeface="Arial" panose="020B0604020202020204" pitchFamily="34" charset="0"/>
                <a:ea typeface="Arial" panose="020B0604020202020204" pitchFamily="34" charset="0"/>
                <a:cs typeface="Arial" panose="020B0604020202020204" pitchFamily="34" charset="0"/>
              </a:rPr>
              <a:t>Pipe</a:t>
            </a:r>
            <a:r>
              <a:rPr lang="vi-VN" sz="2000" dirty="0">
                <a:effectLst/>
                <a:latin typeface="Arial" panose="020B0604020202020204" pitchFamily="34" charset="0"/>
                <a:ea typeface="Arial" panose="020B0604020202020204" pitchFamily="34" charset="0"/>
                <a:cs typeface="Arial" panose="020B0604020202020204" pitchFamily="34" charset="0"/>
              </a:rPr>
              <a:t>, HOG16x16:</a:t>
            </a:r>
            <a:endParaRPr lang="en-US" sz="1600" dirty="0">
              <a:effectLst/>
              <a:latin typeface="Arial" panose="020B0604020202020204" pitchFamily="34" charset="0"/>
              <a:ea typeface="Arial" panose="020B0604020202020204" pitchFamily="34" charset="0"/>
              <a:cs typeface="Arial" panose="020B0604020202020204" pitchFamily="34" charset="0"/>
            </a:endParaRPr>
          </a:p>
        </p:txBody>
      </p:sp>
      <p:sp>
        <p:nvSpPr>
          <p:cNvPr id="21" name="Hộp Văn bản 20">
            <a:extLst>
              <a:ext uri="{FF2B5EF4-FFF2-40B4-BE49-F238E27FC236}">
                <a16:creationId xmlns:a16="http://schemas.microsoft.com/office/drawing/2014/main" id="{579437EA-4C33-B72C-C9D6-89407DA1C754}"/>
              </a:ext>
            </a:extLst>
          </p:cNvPr>
          <p:cNvSpPr txBox="1"/>
          <p:nvPr/>
        </p:nvSpPr>
        <p:spPr>
          <a:xfrm>
            <a:off x="8894461" y="6307430"/>
            <a:ext cx="2656316" cy="397738"/>
          </a:xfrm>
          <a:prstGeom prst="rect">
            <a:avLst/>
          </a:prstGeom>
          <a:noFill/>
        </p:spPr>
        <p:txBody>
          <a:bodyPr wrap="square">
            <a:spAutoFit/>
          </a:bodyPr>
          <a:lstStyle/>
          <a:p>
            <a:pPr marL="0" marR="0">
              <a:lnSpc>
                <a:spcPct val="107000"/>
              </a:lnSpc>
              <a:spcAft>
                <a:spcPts val="800"/>
              </a:spcAft>
            </a:pPr>
            <a:r>
              <a:rPr lang="vi-VN" sz="2000" dirty="0" err="1">
                <a:effectLst/>
                <a:latin typeface="Arial" panose="020B0604020202020204" pitchFamily="34" charset="0"/>
                <a:ea typeface="Arial" panose="020B0604020202020204" pitchFamily="34" charset="0"/>
                <a:cs typeface="Arial" panose="020B0604020202020204" pitchFamily="34" charset="0"/>
              </a:rPr>
              <a:t>Human</a:t>
            </a:r>
            <a:r>
              <a:rPr lang="en-US" sz="2000" dirty="0">
                <a:effectLst/>
                <a:latin typeface="Arial" panose="020B0604020202020204" pitchFamily="34" charset="0"/>
                <a:ea typeface="Arial" panose="020B0604020202020204" pitchFamily="34" charset="0"/>
                <a:cs typeface="Arial" panose="020B0604020202020204" pitchFamily="34" charset="0"/>
              </a:rPr>
              <a:t>, HOG16x16</a:t>
            </a:r>
            <a:r>
              <a:rPr lang="vi-VN" sz="2000" dirty="0">
                <a:effectLst/>
                <a:latin typeface="Arial" panose="020B0604020202020204" pitchFamily="34" charset="0"/>
                <a:ea typeface="Arial" panose="020B0604020202020204" pitchFamily="34" charset="0"/>
                <a:cs typeface="Arial" panose="020B0604020202020204" pitchFamily="34" charset="0"/>
              </a:rPr>
              <a:t>:</a:t>
            </a:r>
            <a:endParaRPr lang="en-US" sz="1600" dirty="0">
              <a:effectLst/>
              <a:latin typeface="Arial" panose="020B0604020202020204" pitchFamily="34" charset="0"/>
              <a:ea typeface="Arial" panose="020B0604020202020204" pitchFamily="34" charset="0"/>
              <a:cs typeface="Arial" panose="020B0604020202020204" pitchFamily="34" charset="0"/>
            </a:endParaRPr>
          </a:p>
        </p:txBody>
      </p:sp>
      <p:sp>
        <p:nvSpPr>
          <p:cNvPr id="8" name="Chỗ dành sẵn cho Số hiệu Bản chiếu 7">
            <a:extLst>
              <a:ext uri="{FF2B5EF4-FFF2-40B4-BE49-F238E27FC236}">
                <a16:creationId xmlns:a16="http://schemas.microsoft.com/office/drawing/2014/main" id="{2A0981AD-D22F-B1AF-46F9-F47DFBADFACD}"/>
              </a:ext>
            </a:extLst>
          </p:cNvPr>
          <p:cNvSpPr>
            <a:spLocks noGrp="1"/>
          </p:cNvSpPr>
          <p:nvPr>
            <p:ph type="sldNum" sz="quarter" idx="12"/>
          </p:nvPr>
        </p:nvSpPr>
        <p:spPr>
          <a:xfrm>
            <a:off x="9395045" y="6323737"/>
            <a:ext cx="2743200" cy="365125"/>
          </a:xfrm>
        </p:spPr>
        <p:txBody>
          <a:bodyPr/>
          <a:lstStyle/>
          <a:p>
            <a:fld id="{CC2DAE37-14E2-4312-B4B9-07CAFF702F2C}" type="slidenum">
              <a:rPr lang="en-US" smtClean="0"/>
              <a:t>21</a:t>
            </a:fld>
            <a:endParaRPr lang="en-US" dirty="0"/>
          </a:p>
        </p:txBody>
      </p:sp>
      <p:pic>
        <p:nvPicPr>
          <p:cNvPr id="10" name="Hình ảnh 9">
            <a:extLst>
              <a:ext uri="{FF2B5EF4-FFF2-40B4-BE49-F238E27FC236}">
                <a16:creationId xmlns:a16="http://schemas.microsoft.com/office/drawing/2014/main" id="{4E75C1B6-DE69-DA62-859B-D704AEEF1C8E}"/>
              </a:ext>
            </a:extLst>
          </p:cNvPr>
          <p:cNvPicPr>
            <a:picLocks noChangeAspect="1"/>
          </p:cNvPicPr>
          <p:nvPr/>
        </p:nvPicPr>
        <p:blipFill>
          <a:blip r:embed="rId2"/>
          <a:stretch>
            <a:fillRect/>
          </a:stretch>
        </p:blipFill>
        <p:spPr>
          <a:xfrm>
            <a:off x="165549" y="911331"/>
            <a:ext cx="3779222" cy="5035337"/>
          </a:xfrm>
          <a:prstGeom prst="rect">
            <a:avLst/>
          </a:prstGeom>
        </p:spPr>
      </p:pic>
      <p:pic>
        <p:nvPicPr>
          <p:cNvPr id="12" name="Hình ảnh 11">
            <a:extLst>
              <a:ext uri="{FF2B5EF4-FFF2-40B4-BE49-F238E27FC236}">
                <a16:creationId xmlns:a16="http://schemas.microsoft.com/office/drawing/2014/main" id="{3DEF192D-19AD-E0B9-FBE5-6AB3D43EB55E}"/>
              </a:ext>
            </a:extLst>
          </p:cNvPr>
          <p:cNvPicPr>
            <a:picLocks noChangeAspect="1"/>
          </p:cNvPicPr>
          <p:nvPr/>
        </p:nvPicPr>
        <p:blipFill>
          <a:blip r:embed="rId3"/>
          <a:stretch>
            <a:fillRect/>
          </a:stretch>
        </p:blipFill>
        <p:spPr>
          <a:xfrm>
            <a:off x="4036889" y="927637"/>
            <a:ext cx="3955983" cy="5396100"/>
          </a:xfrm>
          <a:prstGeom prst="rect">
            <a:avLst/>
          </a:prstGeom>
        </p:spPr>
      </p:pic>
      <p:pic>
        <p:nvPicPr>
          <p:cNvPr id="14" name="Hình ảnh 13">
            <a:extLst>
              <a:ext uri="{FF2B5EF4-FFF2-40B4-BE49-F238E27FC236}">
                <a16:creationId xmlns:a16="http://schemas.microsoft.com/office/drawing/2014/main" id="{B2771184-1A16-2848-4F5C-D655C3900F1B}"/>
              </a:ext>
            </a:extLst>
          </p:cNvPr>
          <p:cNvPicPr>
            <a:picLocks noChangeAspect="1"/>
          </p:cNvPicPr>
          <p:nvPr/>
        </p:nvPicPr>
        <p:blipFill>
          <a:blip r:embed="rId4"/>
          <a:stretch>
            <a:fillRect/>
          </a:stretch>
        </p:blipFill>
        <p:spPr>
          <a:xfrm>
            <a:off x="8084990" y="927637"/>
            <a:ext cx="4080985" cy="5396100"/>
          </a:xfrm>
          <a:prstGeom prst="rect">
            <a:avLst/>
          </a:prstGeom>
        </p:spPr>
      </p:pic>
    </p:spTree>
    <p:extLst>
      <p:ext uri="{BB962C8B-B14F-4D97-AF65-F5344CB8AC3E}">
        <p14:creationId xmlns:p14="http://schemas.microsoft.com/office/powerpoint/2010/main" val="28380974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93564-6419-C4D6-190D-B9D29CE8AED3}"/>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B3D828D8-9FD8-056B-5C64-C506BB30F755}"/>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34854F8E-99D3-85EA-FA7E-C7BEBFC9A6D8}"/>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B205060C-F156-9B18-9EBB-6F5AEEFD56CC}"/>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rgbClr val="996600"/>
                </a:solidFill>
                <a:latin typeface="Arial" panose="020B0604020202020204" pitchFamily="34" charset="0"/>
                <a:cs typeface="Arial" panose="020B0604020202020204" pitchFamily="34" charset="0"/>
              </a:rPr>
              <a:t>Nguồn tham khảo</a:t>
            </a:r>
          </a:p>
        </p:txBody>
      </p:sp>
      <p:sp>
        <p:nvSpPr>
          <p:cNvPr id="3" name="Hộp Văn bản 2">
            <a:extLst>
              <a:ext uri="{FF2B5EF4-FFF2-40B4-BE49-F238E27FC236}">
                <a16:creationId xmlns:a16="http://schemas.microsoft.com/office/drawing/2014/main" id="{BCEDD5A5-799F-5CA2-45CD-3CF697BB260B}"/>
              </a:ext>
            </a:extLst>
          </p:cNvPr>
          <p:cNvSpPr txBox="1"/>
          <p:nvPr/>
        </p:nvSpPr>
        <p:spPr>
          <a:xfrm>
            <a:off x="362078" y="1642458"/>
            <a:ext cx="11715622" cy="3139321"/>
          </a:xfrm>
          <a:prstGeom prst="rect">
            <a:avLst/>
          </a:prstGeom>
          <a:noFill/>
        </p:spPr>
        <p:txBody>
          <a:bodyPr wrap="square">
            <a:spAutoFit/>
          </a:bodyPr>
          <a:lstStyle/>
          <a:p>
            <a:r>
              <a:rPr lang="vi-VN" dirty="0">
                <a:solidFill>
                  <a:srgbClr val="333333"/>
                </a:solidFill>
                <a:latin typeface="HelveticaNeue Regular"/>
                <a:hlinkClick r:id="rId4"/>
              </a:rPr>
              <a:t>https://ieeexplore.ieee.org/document/1467360</a:t>
            </a:r>
            <a:endParaRPr lang="vi-VN" dirty="0">
              <a:solidFill>
                <a:srgbClr val="333333"/>
              </a:solidFill>
              <a:latin typeface="HelveticaNeue Regular"/>
            </a:endParaRPr>
          </a:p>
          <a:p>
            <a:r>
              <a:rPr lang="en-US" b="0" i="0" dirty="0">
                <a:solidFill>
                  <a:srgbClr val="333333"/>
                </a:solidFill>
                <a:effectLst/>
                <a:latin typeface="HelveticaNeue Regular"/>
                <a:hlinkClick r:id="rId5"/>
              </a:rPr>
              <a:t>https://ieeexplore.ieee.org/document/4767851</a:t>
            </a:r>
            <a:endParaRPr lang="vi-VN" b="0" i="0" dirty="0">
              <a:solidFill>
                <a:srgbClr val="333333"/>
              </a:solidFill>
              <a:effectLst/>
              <a:latin typeface="HelveticaNeue Regular"/>
            </a:endParaRPr>
          </a:p>
          <a:p>
            <a:endParaRPr lang="vi-VN" dirty="0"/>
          </a:p>
          <a:p>
            <a:r>
              <a:rPr lang="en-US" dirty="0">
                <a:hlinkClick r:id="rId6"/>
              </a:rPr>
              <a:t>https://scikit-learn.org/1.5/modules/generated/sklearn.neighbors.KNeighborsClassifier.html</a:t>
            </a:r>
            <a:endParaRPr lang="vi-VN" dirty="0"/>
          </a:p>
          <a:p>
            <a:r>
              <a:rPr lang="en-US" dirty="0">
                <a:hlinkClick r:id="rId7"/>
              </a:rPr>
              <a:t>https://scikit-learn.org/1.5/modules/generated/sklearn.linear_model.LogisticRegression.html</a:t>
            </a:r>
            <a:endParaRPr lang="vi-VN" dirty="0"/>
          </a:p>
          <a:p>
            <a:r>
              <a:rPr lang="en-US" dirty="0">
                <a:hlinkClick r:id="rId8"/>
              </a:rPr>
              <a:t>https://scikit-learn.org/1.5/modules/generated/sklearn.svm.SVC.html</a:t>
            </a:r>
            <a:endParaRPr lang="vi-VN" dirty="0"/>
          </a:p>
          <a:p>
            <a:endParaRPr lang="vi-VN" dirty="0"/>
          </a:p>
          <a:p>
            <a:r>
              <a:rPr lang="en-US" dirty="0">
                <a:hlinkClick r:id="rId9"/>
              </a:rPr>
              <a:t>https://www.youtube.com/watch?v=F-884J2mnOY</a:t>
            </a:r>
            <a:endParaRPr lang="vi-VN" dirty="0"/>
          </a:p>
          <a:p>
            <a:endParaRPr lang="vi-VN" dirty="0"/>
          </a:p>
          <a:p>
            <a:r>
              <a:rPr lang="en-US" dirty="0">
                <a:hlinkClick r:id="rId10"/>
              </a:rPr>
              <a:t>https://arxiv.org/abs/1705.02950</a:t>
            </a:r>
            <a:endParaRPr lang="vi-VN" dirty="0"/>
          </a:p>
          <a:p>
            <a:endParaRPr lang="en-US" dirty="0"/>
          </a:p>
        </p:txBody>
      </p:sp>
      <p:sp>
        <p:nvSpPr>
          <p:cNvPr id="2" name="Chỗ dành sẵn cho Số hiệu Bản chiếu 1">
            <a:extLst>
              <a:ext uri="{FF2B5EF4-FFF2-40B4-BE49-F238E27FC236}">
                <a16:creationId xmlns:a16="http://schemas.microsoft.com/office/drawing/2014/main" id="{27615DAF-75AD-77F6-B149-C223133BF50E}"/>
              </a:ext>
            </a:extLst>
          </p:cNvPr>
          <p:cNvSpPr>
            <a:spLocks noGrp="1"/>
          </p:cNvSpPr>
          <p:nvPr>
            <p:ph type="sldNum" sz="quarter" idx="12"/>
          </p:nvPr>
        </p:nvSpPr>
        <p:spPr/>
        <p:txBody>
          <a:bodyPr/>
          <a:lstStyle/>
          <a:p>
            <a:fld id="{CC2DAE37-14E2-4312-B4B9-07CAFF702F2C}" type="slidenum">
              <a:rPr lang="en-US" smtClean="0"/>
              <a:t>22</a:t>
            </a:fld>
            <a:endParaRPr lang="en-US"/>
          </a:p>
        </p:txBody>
      </p:sp>
    </p:spTree>
    <p:extLst>
      <p:ext uri="{BB962C8B-B14F-4D97-AF65-F5344CB8AC3E}">
        <p14:creationId xmlns:p14="http://schemas.microsoft.com/office/powerpoint/2010/main" val="2862794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9466-6121-D7D8-11E0-B1FC613892F0}"/>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2BEA5F5E-75A8-E559-4005-1773741B6D07}"/>
              </a:ext>
            </a:extLst>
          </p:cNvPr>
          <p:cNvPicPr/>
          <p:nvPr/>
        </p:nvPicPr>
        <p:blipFill>
          <a:blip r:embed="rId3"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7E1849CF-92F8-6DE4-691B-06E3555AA388}"/>
              </a:ext>
            </a:extLst>
          </p:cNvPr>
          <p:cNvPicPr/>
          <p:nvPr/>
        </p:nvPicPr>
        <p:blipFill>
          <a:blip r:embed="rId4"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9E5512C3-4304-5F24-F850-21A9D2D564DD}"/>
              </a:ext>
            </a:extLst>
          </p:cNvPr>
          <p:cNvSpPr txBox="1">
            <a:spLocks/>
          </p:cNvSpPr>
          <p:nvPr/>
        </p:nvSpPr>
        <p:spPr>
          <a:xfrm>
            <a:off x="2171806" y="349608"/>
            <a:ext cx="7848389"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rgbClr val="990000"/>
                </a:solidFill>
                <a:latin typeface="Arial" panose="020B0604020202020204" pitchFamily="34" charset="0"/>
                <a:cs typeface="Arial" panose="020B0604020202020204" pitchFamily="34" charset="0"/>
              </a:rPr>
              <a:t>PHÁT BIỂU BÀI TOÁN, INPUT &amp; OUTPUT</a:t>
            </a:r>
          </a:p>
        </p:txBody>
      </p:sp>
      <p:sp>
        <p:nvSpPr>
          <p:cNvPr id="9" name="Hộp Văn bản 8">
            <a:extLst>
              <a:ext uri="{FF2B5EF4-FFF2-40B4-BE49-F238E27FC236}">
                <a16:creationId xmlns:a16="http://schemas.microsoft.com/office/drawing/2014/main" id="{71FC572A-7D6F-62E5-AE44-BF1A00146C04}"/>
              </a:ext>
            </a:extLst>
          </p:cNvPr>
          <p:cNvSpPr txBox="1"/>
          <p:nvPr/>
        </p:nvSpPr>
        <p:spPr>
          <a:xfrm>
            <a:off x="440325" y="2201450"/>
            <a:ext cx="5655676" cy="4440896"/>
          </a:xfrm>
          <a:prstGeom prst="rect">
            <a:avLst/>
          </a:prstGeom>
          <a:noFill/>
        </p:spPr>
        <p:txBody>
          <a:bodyPr wrap="square">
            <a:spAutoFit/>
          </a:bodyPr>
          <a:lstStyle/>
          <a:p>
            <a:pPr marR="0" lvl="0">
              <a:lnSpc>
                <a:spcPct val="107000"/>
              </a:lnSpc>
              <a:spcAft>
                <a:spcPts val="800"/>
              </a:spcAft>
            </a:pPr>
            <a:r>
              <a:rPr lang="vi-VN" sz="2400" b="1" dirty="0" err="1">
                <a:effectLst/>
                <a:latin typeface="Arial" panose="020B0604020202020204" pitchFamily="34" charset="0"/>
                <a:ea typeface="Arial" panose="020B0604020202020204" pitchFamily="34" charset="0"/>
                <a:cs typeface="Arial" panose="020B0604020202020204" pitchFamily="34" charset="0"/>
              </a:rPr>
              <a:t>Input</a:t>
            </a:r>
            <a:r>
              <a:rPr lang="vi-VN" sz="2400" b="1" dirty="0">
                <a:effectLst/>
                <a:latin typeface="Arial" panose="020B0604020202020204" pitchFamily="34" charset="0"/>
                <a:ea typeface="Arial" panose="020B0604020202020204" pitchFamily="34" charset="0"/>
                <a:cs typeface="Arial" panose="020B0604020202020204" pitchFamily="34" charset="0"/>
              </a:rPr>
              <a:t>:</a:t>
            </a:r>
            <a:endParaRPr lang="en-US" b="1"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Bức ảnh có chứa vật thể (nhiều hoặc ít) bên trong, góc chụp cố định (sự thay đổ hình dạng của vật thể theo thời gian không đáng kể)</a:t>
            </a:r>
            <a:endParaRPr lang="en-US" sz="2400" dirty="0">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Tập dữ liệu nhận diện (có / không có)</a:t>
            </a:r>
            <a:endParaRPr lang="vi-VN"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b="1" dirty="0" err="1">
                <a:effectLst/>
                <a:latin typeface="Arial" panose="020B0604020202020204" pitchFamily="34" charset="0"/>
                <a:ea typeface="Arial" panose="020B0604020202020204" pitchFamily="34" charset="0"/>
                <a:cs typeface="Arial" panose="020B0604020202020204" pitchFamily="34" charset="0"/>
              </a:rPr>
              <a:t>Output</a:t>
            </a:r>
            <a:r>
              <a:rPr lang="vi-VN" sz="2400" b="1" dirty="0">
                <a:effectLst/>
                <a:latin typeface="Arial" panose="020B0604020202020204" pitchFamily="34" charset="0"/>
                <a:ea typeface="Arial" panose="020B0604020202020204" pitchFamily="34" charset="0"/>
                <a:cs typeface="Arial" panose="020B0604020202020204" pitchFamily="34" charset="0"/>
              </a:rPr>
              <a:t>:</a:t>
            </a:r>
            <a:endParaRPr lang="en-US" sz="2400" b="1"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Vị trí của vật thể phát hiện được trong bức ảnh</a:t>
            </a:r>
            <a:br>
              <a:rPr lang="vi-VN" sz="2400" dirty="0">
                <a:effectLst/>
                <a:latin typeface="Arial" panose="020B0604020202020204" pitchFamily="34" charset="0"/>
                <a:ea typeface="Arial" panose="020B0604020202020204" pitchFamily="34" charset="0"/>
              </a:rPr>
            </a:br>
            <a:endParaRPr lang="en-US" sz="2400" dirty="0"/>
          </a:p>
        </p:txBody>
      </p:sp>
      <p:sp>
        <p:nvSpPr>
          <p:cNvPr id="11" name="Hộp Văn bản 10">
            <a:extLst>
              <a:ext uri="{FF2B5EF4-FFF2-40B4-BE49-F238E27FC236}">
                <a16:creationId xmlns:a16="http://schemas.microsoft.com/office/drawing/2014/main" id="{8AC0BD48-B017-88EB-D7CF-5322FC0CB402}"/>
              </a:ext>
            </a:extLst>
          </p:cNvPr>
          <p:cNvSpPr txBox="1"/>
          <p:nvPr/>
        </p:nvSpPr>
        <p:spPr>
          <a:xfrm>
            <a:off x="440324" y="1450306"/>
            <a:ext cx="6097022"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tổng quát:</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pic>
        <p:nvPicPr>
          <p:cNvPr id="12" name="Hình ảnh 11" descr="Góc tài xế: Tổng hợp danh sách bãi gửi ô tô ở Hà Nội uy tín">
            <a:extLst>
              <a:ext uri="{FF2B5EF4-FFF2-40B4-BE49-F238E27FC236}">
                <a16:creationId xmlns:a16="http://schemas.microsoft.com/office/drawing/2014/main" id="{8B04889F-C85E-32EB-532D-0A1C275FEE8B}"/>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214509" y="1288872"/>
            <a:ext cx="2651234" cy="1822811"/>
          </a:xfrm>
          <a:prstGeom prst="rect">
            <a:avLst/>
          </a:prstGeom>
          <a:noFill/>
          <a:ln>
            <a:noFill/>
          </a:ln>
        </p:spPr>
      </p:pic>
      <p:pic>
        <p:nvPicPr>
          <p:cNvPr id="13" name="Hình ảnh 12" descr="Góc tài xế: Tổng hợp danh sách bãi gửi ô tô ở Hà Nội uy tín">
            <a:extLst>
              <a:ext uri="{FF2B5EF4-FFF2-40B4-BE49-F238E27FC236}">
                <a16:creationId xmlns:a16="http://schemas.microsoft.com/office/drawing/2014/main" id="{B48BEBB3-7FCB-63A5-D1B2-0BF16B25A96C}"/>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883492" y="1288873"/>
            <a:ext cx="3241247" cy="1822810"/>
          </a:xfrm>
          <a:prstGeom prst="rect">
            <a:avLst/>
          </a:prstGeom>
          <a:noFill/>
          <a:ln>
            <a:noFill/>
          </a:ln>
        </p:spPr>
      </p:pic>
      <p:pic>
        <p:nvPicPr>
          <p:cNvPr id="14" name="Hình ảnh 13" descr="SARTHI PIPES Upvc Pipe 63 Mm Class 2, 6 m at Rs 90/kg in Tonk | ID:  2851062050788">
            <a:extLst>
              <a:ext uri="{FF2B5EF4-FFF2-40B4-BE49-F238E27FC236}">
                <a16:creationId xmlns:a16="http://schemas.microsoft.com/office/drawing/2014/main" id="{26677E45-FC41-AA8C-51F2-CA8304DB7FA5}"/>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579286" y="3161036"/>
            <a:ext cx="2809399" cy="1573065"/>
          </a:xfrm>
          <a:prstGeom prst="rect">
            <a:avLst/>
          </a:prstGeom>
          <a:noFill/>
          <a:ln>
            <a:noFill/>
          </a:ln>
        </p:spPr>
      </p:pic>
      <p:pic>
        <p:nvPicPr>
          <p:cNvPr id="15" name="Hình ảnh 14" descr="Ảnh có chứa văn bản, ảnh chụp màn hình, thức uống có ga, ngoài trời&#10;&#10;Mô tả được tạo tự động">
            <a:extLst>
              <a:ext uri="{FF2B5EF4-FFF2-40B4-BE49-F238E27FC236}">
                <a16:creationId xmlns:a16="http://schemas.microsoft.com/office/drawing/2014/main" id="{4AD7C659-588C-EA50-9453-885E005E7A9F}"/>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b="16504"/>
          <a:stretch/>
        </p:blipFill>
        <p:spPr bwMode="auto">
          <a:xfrm>
            <a:off x="6096000" y="4868828"/>
            <a:ext cx="5731510" cy="1623695"/>
          </a:xfrm>
          <a:prstGeom prst="rect">
            <a:avLst/>
          </a:prstGeom>
          <a:noFill/>
          <a:ln>
            <a:noFill/>
          </a:ln>
          <a:extLst>
            <a:ext uri="{53640926-AAD7-44D8-BBD7-CCE9431645EC}">
              <a14:shadowObscured xmlns:a14="http://schemas.microsoft.com/office/drawing/2010/main"/>
            </a:ext>
          </a:extLst>
        </p:spPr>
      </p:pic>
      <p:sp>
        <p:nvSpPr>
          <p:cNvPr id="2" name="Chỗ dành sẵn cho Số hiệu Bản chiếu 1">
            <a:extLst>
              <a:ext uri="{FF2B5EF4-FFF2-40B4-BE49-F238E27FC236}">
                <a16:creationId xmlns:a16="http://schemas.microsoft.com/office/drawing/2014/main" id="{09C848DD-84BA-ED31-F63E-ABDE6EF6A1A5}"/>
              </a:ext>
            </a:extLst>
          </p:cNvPr>
          <p:cNvSpPr>
            <a:spLocks noGrp="1"/>
          </p:cNvSpPr>
          <p:nvPr>
            <p:ph type="sldNum" sz="quarter" idx="12"/>
          </p:nvPr>
        </p:nvSpPr>
        <p:spPr>
          <a:xfrm>
            <a:off x="9242703" y="6356350"/>
            <a:ext cx="2743200" cy="365125"/>
          </a:xfrm>
        </p:spPr>
        <p:txBody>
          <a:bodyPr/>
          <a:lstStyle/>
          <a:p>
            <a:fld id="{CC2DAE37-14E2-4312-B4B9-07CAFF702F2C}" type="slidenum">
              <a:rPr lang="en-US" smtClean="0"/>
              <a:t>3</a:t>
            </a:fld>
            <a:endParaRPr lang="en-US"/>
          </a:p>
        </p:txBody>
      </p:sp>
    </p:spTree>
    <p:extLst>
      <p:ext uri="{BB962C8B-B14F-4D97-AF65-F5344CB8AC3E}">
        <p14:creationId xmlns:p14="http://schemas.microsoft.com/office/powerpoint/2010/main" val="1392941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54340-99E7-75D5-F549-71B9383EEC53}"/>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69872AB5-5339-49A1-9C9A-2BC6B265E3F3}"/>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5098D0A7-0DF9-BBBB-2213-8A019C7FB169}"/>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F1E9B8E8-2D9A-6253-832B-787821A9CB92}"/>
              </a:ext>
            </a:extLst>
          </p:cNvPr>
          <p:cNvSpPr txBox="1">
            <a:spLocks/>
          </p:cNvSpPr>
          <p:nvPr/>
        </p:nvSpPr>
        <p:spPr>
          <a:xfrm>
            <a:off x="2171806" y="349608"/>
            <a:ext cx="7848389"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rgbClr val="990000"/>
                </a:solidFill>
                <a:latin typeface="Arial" panose="020B0604020202020204" pitchFamily="34" charset="0"/>
                <a:cs typeface="Arial" panose="020B0604020202020204" pitchFamily="34" charset="0"/>
              </a:rPr>
              <a:t>PHÁT BIỂU BÀI TOÁN, INPUT &amp; OUTPUT</a:t>
            </a:r>
          </a:p>
        </p:txBody>
      </p:sp>
      <p:sp>
        <p:nvSpPr>
          <p:cNvPr id="9" name="Hộp Văn bản 8">
            <a:extLst>
              <a:ext uri="{FF2B5EF4-FFF2-40B4-BE49-F238E27FC236}">
                <a16:creationId xmlns:a16="http://schemas.microsoft.com/office/drawing/2014/main" id="{D0792624-B864-F30A-FE9F-ED299D096ACC}"/>
              </a:ext>
            </a:extLst>
          </p:cNvPr>
          <p:cNvSpPr txBox="1"/>
          <p:nvPr/>
        </p:nvSpPr>
        <p:spPr>
          <a:xfrm>
            <a:off x="440326" y="2201450"/>
            <a:ext cx="4432384" cy="3357971"/>
          </a:xfrm>
          <a:prstGeom prst="rect">
            <a:avLst/>
          </a:prstGeom>
          <a:noFill/>
        </p:spPr>
        <p:txBody>
          <a:bodyPr wrap="square">
            <a:spAutoFit/>
          </a:bodyPr>
          <a:lstStyle/>
          <a:p>
            <a:pPr marR="0" lvl="0">
              <a:lnSpc>
                <a:spcPct val="107000"/>
              </a:lnSpc>
              <a:spcAft>
                <a:spcPts val="800"/>
              </a:spcAft>
            </a:pPr>
            <a:r>
              <a:rPr lang="vi-VN" sz="2400" b="1" dirty="0" err="1">
                <a:effectLst/>
                <a:latin typeface="Arial" panose="020B0604020202020204" pitchFamily="34" charset="0"/>
                <a:ea typeface="Arial" panose="020B0604020202020204" pitchFamily="34" charset="0"/>
                <a:cs typeface="Arial" panose="020B0604020202020204" pitchFamily="34" charset="0"/>
              </a:rPr>
              <a:t>Input</a:t>
            </a:r>
            <a:r>
              <a:rPr lang="vi-VN" sz="2400" b="1" dirty="0">
                <a:effectLst/>
                <a:latin typeface="Arial" panose="020B0604020202020204" pitchFamily="34" charset="0"/>
                <a:ea typeface="Arial" panose="020B0604020202020204" pitchFamily="34" charset="0"/>
                <a:cs typeface="Arial" panose="020B0604020202020204" pitchFamily="34" charset="0"/>
              </a:rPr>
              <a:t>:</a:t>
            </a:r>
            <a:r>
              <a:rPr lang="vi-VN" sz="1800" dirty="0">
                <a:effectLst/>
                <a:latin typeface="Arial" panose="020B0604020202020204" pitchFamily="34" charset="0"/>
                <a:ea typeface="Arial" panose="020B0604020202020204" pitchFamily="34" charset="0"/>
                <a:cs typeface="Arial" panose="020B0604020202020204" pitchFamily="34" charset="0"/>
              </a:rPr>
              <a:t> </a:t>
            </a:r>
            <a:endParaRPr lang="en-US" sz="1800"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Ảnh x =&gt; </a:t>
            </a:r>
            <a:r>
              <a:rPr lang="vi-VN" sz="2400" dirty="0" err="1">
                <a:effectLst/>
                <a:latin typeface="Arial" panose="020B0604020202020204" pitchFamily="34" charset="0"/>
                <a:ea typeface="Arial" panose="020B0604020202020204" pitchFamily="34" charset="0"/>
                <a:cs typeface="Arial" panose="020B0604020202020204" pitchFamily="34" charset="0"/>
              </a:rPr>
              <a:t>Listx</a:t>
            </a:r>
            <a:r>
              <a:rPr lang="vi-VN" sz="2400" dirty="0">
                <a:effectLst/>
                <a:latin typeface="Arial" panose="020B0604020202020204" pitchFamily="34" charset="0"/>
                <a:ea typeface="Arial" panose="020B0604020202020204" pitchFamily="34" charset="0"/>
                <a:cs typeface="Arial" panose="020B0604020202020204" pitchFamily="34" charset="0"/>
              </a:rPr>
              <a:t> = {xi}</a:t>
            </a:r>
            <a:r>
              <a:rPr lang="vi-VN" sz="2400" baseline="-25000" dirty="0">
                <a:effectLst/>
                <a:latin typeface="Arial" panose="020B0604020202020204" pitchFamily="34" charset="0"/>
                <a:ea typeface="Arial" panose="020B0604020202020204" pitchFamily="34" charset="0"/>
                <a:cs typeface="Arial" panose="020B0604020202020204" pitchFamily="34" charset="0"/>
              </a:rPr>
              <a:t>N</a:t>
            </a:r>
            <a:r>
              <a:rPr lang="vi-VN" sz="2400" dirty="0">
                <a:effectLst/>
                <a:latin typeface="Arial" panose="020B0604020202020204" pitchFamily="34" charset="0"/>
                <a:ea typeface="Arial" panose="020B0604020202020204" pitchFamily="34" charset="0"/>
                <a:cs typeface="Arial" panose="020B0604020202020204" pitchFamily="34" charset="0"/>
              </a:rPr>
              <a:t> thuộc x</a:t>
            </a:r>
            <a:endParaRPr lang="en-US" sz="2400"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b="1" dirty="0" err="1">
                <a:effectLst/>
                <a:latin typeface="Arial" panose="020B0604020202020204" pitchFamily="34" charset="0"/>
                <a:ea typeface="Arial" panose="020B0604020202020204" pitchFamily="34" charset="0"/>
                <a:cs typeface="Arial" panose="020B0604020202020204" pitchFamily="34" charset="0"/>
              </a:rPr>
              <a:t>Output</a:t>
            </a:r>
            <a:r>
              <a:rPr lang="vi-VN" sz="2400" b="1" dirty="0">
                <a:effectLst/>
                <a:latin typeface="Arial" panose="020B0604020202020204" pitchFamily="34" charset="0"/>
                <a:ea typeface="Arial" panose="020B0604020202020204" pitchFamily="34" charset="0"/>
                <a:cs typeface="Arial" panose="020B0604020202020204" pitchFamily="34" charset="0"/>
              </a:rPr>
              <a:t>:</a:t>
            </a:r>
            <a:endParaRPr lang="en-US" sz="2400" b="1" dirty="0">
              <a:effectLst/>
              <a:latin typeface="Arial" panose="020B0604020202020204" pitchFamily="34" charset="0"/>
              <a:ea typeface="Arial" panose="020B0604020202020204" pitchFamily="34" charset="0"/>
              <a:cs typeface="Arial" panose="020B0604020202020204" pitchFamily="34" charset="0"/>
            </a:endParaRPr>
          </a:p>
          <a:p>
            <a:pPr marR="0" lvl="0">
              <a:lnSpc>
                <a:spcPct val="107000"/>
              </a:lnSpc>
              <a:spcAft>
                <a:spcPts val="800"/>
              </a:spcAft>
            </a:pPr>
            <a:r>
              <a:rPr lang="vi-VN" sz="2400" dirty="0">
                <a:effectLst/>
                <a:latin typeface="Arial" panose="020B0604020202020204" pitchFamily="34" charset="0"/>
                <a:ea typeface="Arial" panose="020B0604020202020204" pitchFamily="34" charset="0"/>
              </a:rPr>
              <a:t>(</a:t>
            </a:r>
            <a:r>
              <a:rPr lang="vi-VN" sz="2400" dirty="0" err="1">
                <a:effectLst/>
                <a:latin typeface="Arial" panose="020B0604020202020204" pitchFamily="34" charset="0"/>
                <a:ea typeface="Arial" panose="020B0604020202020204" pitchFamily="34" charset="0"/>
              </a:rPr>
              <a:t>bounding</a:t>
            </a:r>
            <a:r>
              <a:rPr lang="vi-VN" sz="2400" dirty="0">
                <a:effectLst/>
                <a:latin typeface="Arial" panose="020B0604020202020204" pitchFamily="34" charset="0"/>
                <a:ea typeface="Arial" panose="020B0604020202020204" pitchFamily="34" charset="0"/>
              </a:rPr>
              <a:t> </a:t>
            </a:r>
            <a:r>
              <a:rPr lang="vi-VN" sz="2400" dirty="0" err="1">
                <a:effectLst/>
                <a:latin typeface="Arial" panose="020B0604020202020204" pitchFamily="34" charset="0"/>
                <a:ea typeface="Arial" panose="020B0604020202020204" pitchFamily="34" charset="0"/>
              </a:rPr>
              <a:t>box</a:t>
            </a:r>
            <a:r>
              <a:rPr lang="vi-VN" sz="2400" dirty="0">
                <a:effectLst/>
                <a:latin typeface="Arial" panose="020B0604020202020204" pitchFamily="34" charset="0"/>
                <a:ea typeface="Arial" panose="020B0604020202020204" pitchFamily="34" charset="0"/>
              </a:rPr>
              <a:t>) </a:t>
            </a:r>
            <a:r>
              <a:rPr lang="vi-VN" sz="2400" dirty="0" err="1">
                <a:effectLst/>
                <a:latin typeface="Arial" panose="020B0604020202020204" pitchFamily="34" charset="0"/>
                <a:ea typeface="Arial" panose="020B0604020202020204" pitchFamily="34" charset="0"/>
              </a:rPr>
              <a:t>Listy</a:t>
            </a:r>
            <a:r>
              <a:rPr lang="vi-VN" sz="2400" dirty="0">
                <a:effectLst/>
                <a:latin typeface="Arial" panose="020B0604020202020204" pitchFamily="34" charset="0"/>
                <a:ea typeface="Arial" panose="020B0604020202020204" pitchFamily="34" charset="0"/>
              </a:rPr>
              <a:t> = {</a:t>
            </a:r>
            <a:r>
              <a:rPr lang="vi-VN" sz="2400" dirty="0" err="1">
                <a:effectLst/>
                <a:latin typeface="Arial" panose="020B0604020202020204" pitchFamily="34" charset="0"/>
                <a:ea typeface="Arial" panose="020B0604020202020204" pitchFamily="34" charset="0"/>
              </a:rPr>
              <a:t>yi</a:t>
            </a:r>
            <a:r>
              <a:rPr lang="vi-VN" sz="2400" dirty="0">
                <a:effectLst/>
                <a:latin typeface="Arial" panose="020B0604020202020204" pitchFamily="34" charset="0"/>
                <a:ea typeface="Arial" panose="020B0604020202020204" pitchFamily="34" charset="0"/>
              </a:rPr>
              <a:t>}</a:t>
            </a:r>
          </a:p>
          <a:p>
            <a:pPr marR="0" lvl="0">
              <a:lnSpc>
                <a:spcPct val="107000"/>
              </a:lnSpc>
              <a:spcAft>
                <a:spcPts val="800"/>
              </a:spcAft>
            </a:pPr>
            <a:r>
              <a:rPr lang="vi-VN" sz="2400" dirty="0">
                <a:effectLst/>
                <a:latin typeface="Arial" panose="020B0604020202020204" pitchFamily="34" charset="0"/>
                <a:ea typeface="Arial" panose="020B0604020202020204" pitchFamily="34" charset="0"/>
              </a:rPr>
              <a:t>=</a:t>
            </a:r>
            <a:r>
              <a:rPr lang="vi-VN" sz="2400" dirty="0">
                <a:latin typeface="Arial" panose="020B0604020202020204" pitchFamily="34" charset="0"/>
                <a:ea typeface="Arial" panose="020B0604020202020204" pitchFamily="34" charset="0"/>
              </a:rPr>
              <a:t> </a:t>
            </a:r>
            <a:r>
              <a:rPr lang="vi-VN" sz="2400" dirty="0" err="1">
                <a:effectLst/>
                <a:latin typeface="Arial" panose="020B0604020202020204" pitchFamily="34" charset="0"/>
                <a:ea typeface="Arial" panose="020B0604020202020204" pitchFamily="34" charset="0"/>
              </a:rPr>
              <a:t>f</a:t>
            </a:r>
            <a:r>
              <a:rPr lang="vi-VN" sz="2400" baseline="-25000" dirty="0" err="1">
                <a:effectLst/>
                <a:latin typeface="Arial" panose="020B0604020202020204" pitchFamily="34" charset="0"/>
                <a:ea typeface="Arial" panose="020B0604020202020204" pitchFamily="34" charset="0"/>
              </a:rPr>
              <a:t>local</a:t>
            </a:r>
            <a:r>
              <a:rPr lang="vi-VN" sz="2400" dirty="0">
                <a:effectLst/>
                <a:latin typeface="Arial" panose="020B0604020202020204" pitchFamily="34" charset="0"/>
                <a:ea typeface="Arial" panose="020B0604020202020204" pitchFamily="34" charset="0"/>
              </a:rPr>
              <a:t>(</a:t>
            </a:r>
            <a:r>
              <a:rPr lang="vi-VN" sz="2400" dirty="0" err="1">
                <a:effectLst/>
                <a:latin typeface="Arial" panose="020B0604020202020204" pitchFamily="34" charset="0"/>
                <a:ea typeface="Arial" panose="020B0604020202020204" pitchFamily="34" charset="0"/>
                <a:cs typeface="Arial" panose="020B0604020202020204" pitchFamily="34" charset="0"/>
              </a:rPr>
              <a:t>f</a:t>
            </a:r>
            <a:r>
              <a:rPr lang="vi-VN" sz="2400" baseline="-25000" dirty="0" err="1">
                <a:effectLst/>
                <a:latin typeface="Arial" panose="020B0604020202020204" pitchFamily="34" charset="0"/>
                <a:ea typeface="Arial" panose="020B0604020202020204" pitchFamily="34" charset="0"/>
                <a:cs typeface="Arial" panose="020B0604020202020204" pitchFamily="34" charset="0"/>
              </a:rPr>
              <a:t>Classification</a:t>
            </a:r>
            <a:r>
              <a:rPr lang="vi-VN" sz="2400" dirty="0">
                <a:effectLst/>
                <a:latin typeface="Arial" panose="020B0604020202020204" pitchFamily="34" charset="0"/>
                <a:ea typeface="Arial" panose="020B0604020202020204" pitchFamily="34" charset="0"/>
              </a:rPr>
              <a:t>({xi})</a:t>
            </a:r>
          </a:p>
          <a:p>
            <a:pPr marR="0" lvl="0">
              <a:lnSpc>
                <a:spcPct val="107000"/>
              </a:lnSpc>
              <a:spcAft>
                <a:spcPts val="800"/>
              </a:spcAft>
            </a:pPr>
            <a:r>
              <a:rPr lang="vi-VN" sz="2400" dirty="0">
                <a:effectLst/>
                <a:latin typeface="Arial" panose="020B0604020202020204" pitchFamily="34" charset="0"/>
                <a:ea typeface="Arial" panose="020B0604020202020204" pitchFamily="34" charset="0"/>
              </a:rPr>
              <a:t>= </a:t>
            </a:r>
            <a:r>
              <a:rPr lang="vi-VN" sz="2400" dirty="0" err="1">
                <a:effectLst/>
                <a:latin typeface="Arial" panose="020B0604020202020204" pitchFamily="34" charset="0"/>
                <a:ea typeface="Arial" panose="020B0604020202020204" pitchFamily="34" charset="0"/>
              </a:rPr>
              <a:t>f</a:t>
            </a:r>
            <a:r>
              <a:rPr lang="vi-VN" sz="2400" baseline="-25000" dirty="0" err="1">
                <a:effectLst/>
                <a:latin typeface="Arial" panose="020B0604020202020204" pitchFamily="34" charset="0"/>
                <a:ea typeface="Arial" panose="020B0604020202020204" pitchFamily="34" charset="0"/>
              </a:rPr>
              <a:t>local</a:t>
            </a:r>
            <a:r>
              <a:rPr lang="vi-VN" sz="2400" dirty="0">
                <a:effectLst/>
                <a:latin typeface="Arial" panose="020B0604020202020204" pitchFamily="34" charset="0"/>
                <a:ea typeface="Arial" panose="020B0604020202020204" pitchFamily="34" charset="0"/>
              </a:rPr>
              <a:t>(</a:t>
            </a:r>
            <a:r>
              <a:rPr lang="vi-VN" sz="2400" dirty="0" err="1">
                <a:effectLst/>
                <a:latin typeface="Arial" panose="020B0604020202020204" pitchFamily="34" charset="0"/>
                <a:ea typeface="Arial" panose="020B0604020202020204" pitchFamily="34" charset="0"/>
              </a:rPr>
              <a:t>Listy</a:t>
            </a:r>
            <a:r>
              <a:rPr lang="vi-VN" sz="2400" baseline="-25000" dirty="0" err="1">
                <a:effectLst/>
                <a:latin typeface="Arial" panose="020B0604020202020204" pitchFamily="34" charset="0"/>
                <a:ea typeface="Arial" panose="020B0604020202020204" pitchFamily="34" charset="0"/>
                <a:cs typeface="Arial" panose="020B0604020202020204" pitchFamily="34" charset="0"/>
              </a:rPr>
              <a:t>Classification</a:t>
            </a:r>
            <a:r>
              <a:rPr lang="vi-VN" sz="2400" dirty="0">
                <a:effectLst/>
                <a:latin typeface="Arial" panose="020B0604020202020204" pitchFamily="34" charset="0"/>
                <a:ea typeface="Arial" panose="020B0604020202020204" pitchFamily="34" charset="0"/>
              </a:rPr>
              <a:t>)</a:t>
            </a:r>
            <a:br>
              <a:rPr lang="vi-VN" sz="2400" dirty="0">
                <a:effectLst/>
                <a:latin typeface="Arial" panose="020B0604020202020204" pitchFamily="34" charset="0"/>
                <a:ea typeface="Arial" panose="020B0604020202020204" pitchFamily="34" charset="0"/>
              </a:rPr>
            </a:br>
            <a:endParaRPr lang="en-US" sz="2400" dirty="0"/>
          </a:p>
        </p:txBody>
      </p:sp>
      <p:sp>
        <p:nvSpPr>
          <p:cNvPr id="11" name="Hộp Văn bản 10">
            <a:extLst>
              <a:ext uri="{FF2B5EF4-FFF2-40B4-BE49-F238E27FC236}">
                <a16:creationId xmlns:a16="http://schemas.microsoft.com/office/drawing/2014/main" id="{0BE08171-5CEA-7E36-DA20-083BB247FBA7}"/>
              </a:ext>
            </a:extLst>
          </p:cNvPr>
          <p:cNvSpPr txBox="1"/>
          <p:nvPr/>
        </p:nvSpPr>
        <p:spPr>
          <a:xfrm>
            <a:off x="440324" y="1450306"/>
            <a:ext cx="6097022"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Localization</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sp>
        <p:nvSpPr>
          <p:cNvPr id="2" name="Hộp Văn bản 1">
            <a:extLst>
              <a:ext uri="{FF2B5EF4-FFF2-40B4-BE49-F238E27FC236}">
                <a16:creationId xmlns:a16="http://schemas.microsoft.com/office/drawing/2014/main" id="{E0046D4B-98A9-D344-08CB-06F55952905B}"/>
              </a:ext>
            </a:extLst>
          </p:cNvPr>
          <p:cNvSpPr txBox="1"/>
          <p:nvPr/>
        </p:nvSpPr>
        <p:spPr>
          <a:xfrm>
            <a:off x="6010340" y="2201450"/>
            <a:ext cx="5741333" cy="3753143"/>
          </a:xfrm>
          <a:prstGeom prst="rect">
            <a:avLst/>
          </a:prstGeom>
          <a:noFill/>
        </p:spPr>
        <p:txBody>
          <a:bodyPr wrap="square">
            <a:spAutoFit/>
          </a:bodyPr>
          <a:lstStyle/>
          <a:p>
            <a:pPr marR="0" lvl="0">
              <a:lnSpc>
                <a:spcPct val="107000"/>
              </a:lnSpc>
              <a:spcAft>
                <a:spcPts val="800"/>
              </a:spcAft>
            </a:pPr>
            <a:r>
              <a:rPr lang="vi-VN" sz="2400" b="1" dirty="0" err="1">
                <a:effectLst/>
                <a:latin typeface="Arial" panose="020B0604020202020204" pitchFamily="34" charset="0"/>
                <a:ea typeface="Arial" panose="020B0604020202020204" pitchFamily="34" charset="0"/>
                <a:cs typeface="Arial" panose="020B0604020202020204" pitchFamily="34" charset="0"/>
              </a:rPr>
              <a:t>Input</a:t>
            </a:r>
            <a:r>
              <a:rPr lang="vi-VN" sz="2400" b="1" dirty="0">
                <a:effectLst/>
                <a:latin typeface="Arial" panose="020B0604020202020204" pitchFamily="34" charset="0"/>
                <a:ea typeface="Arial" panose="020B0604020202020204" pitchFamily="34" charset="0"/>
                <a:cs typeface="Arial" panose="020B0604020202020204" pitchFamily="34" charset="0"/>
              </a:rPr>
              <a:t>:</a:t>
            </a:r>
            <a:r>
              <a:rPr lang="vi-VN" sz="2400" dirty="0">
                <a:effectLst/>
                <a:latin typeface="Arial" panose="020B0604020202020204" pitchFamily="34" charset="0"/>
                <a:ea typeface="Arial" panose="020B0604020202020204" pitchFamily="34" charset="0"/>
                <a:cs typeface="Arial" panose="020B0604020202020204" pitchFamily="34" charset="0"/>
              </a:rPr>
              <a:t> </a:t>
            </a:r>
            <a:endParaRPr lang="en-US" sz="2400"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D = {(xi, </a:t>
            </a:r>
            <a:r>
              <a:rPr lang="vi-VN" sz="2400" dirty="0" err="1">
                <a:effectLst/>
                <a:latin typeface="Arial" panose="020B0604020202020204" pitchFamily="34" charset="0"/>
                <a:ea typeface="Arial" panose="020B0604020202020204" pitchFamily="34" charset="0"/>
                <a:cs typeface="Arial" panose="020B0604020202020204" pitchFamily="34" charset="0"/>
              </a:rPr>
              <a:t>yi</a:t>
            </a:r>
            <a:r>
              <a:rPr lang="vi-VN" sz="2400" dirty="0">
                <a:effectLst/>
                <a:latin typeface="Arial" panose="020B0604020202020204" pitchFamily="34" charset="0"/>
                <a:ea typeface="Arial" panose="020B0604020202020204" pitchFamily="34" charset="0"/>
                <a:cs typeface="Arial" panose="020B0604020202020204" pitchFamily="34" charset="0"/>
              </a:rPr>
              <a:t>)}</a:t>
            </a:r>
            <a:endParaRPr lang="en-US" sz="2400"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L = </a:t>
            </a:r>
            <a:r>
              <a:rPr lang="vi-VN" sz="2400" dirty="0" err="1">
                <a:effectLst/>
                <a:latin typeface="Arial" panose="020B0604020202020204" pitchFamily="34" charset="0"/>
                <a:ea typeface="Arial" panose="020B0604020202020204" pitchFamily="34" charset="0"/>
                <a:cs typeface="Arial" panose="020B0604020202020204" pitchFamily="34" charset="0"/>
              </a:rPr>
              <a:t>Uyi</a:t>
            </a:r>
            <a:r>
              <a:rPr lang="vi-VN" sz="2400" dirty="0">
                <a:effectLst/>
                <a:latin typeface="Arial" panose="020B0604020202020204" pitchFamily="34" charset="0"/>
                <a:ea typeface="Arial" panose="020B0604020202020204" pitchFamily="34" charset="0"/>
                <a:cs typeface="Arial" panose="020B0604020202020204" pitchFamily="34" charset="0"/>
              </a:rPr>
              <a:t> = {có vật thể, không có vật thể}</a:t>
            </a:r>
            <a:endParaRPr lang="en-US" sz="2400"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ảnh x (</a:t>
            </a:r>
            <a:r>
              <a:rPr lang="vi-VN" sz="2400" dirty="0" err="1">
                <a:effectLst/>
                <a:latin typeface="Arial" panose="020B0604020202020204" pitchFamily="34" charset="0"/>
                <a:ea typeface="Arial" panose="020B0604020202020204" pitchFamily="34" charset="0"/>
                <a:cs typeface="Arial" panose="020B0604020202020204" pitchFamily="34" charset="0"/>
              </a:rPr>
              <a:t>vector</a:t>
            </a:r>
            <a:r>
              <a:rPr lang="vi-VN" sz="2400" dirty="0">
                <a:effectLst/>
                <a:latin typeface="Arial" panose="020B0604020202020204" pitchFamily="34" charset="0"/>
                <a:ea typeface="Arial" panose="020B0604020202020204" pitchFamily="34" charset="0"/>
                <a:cs typeface="Arial" panose="020B0604020202020204" pitchFamily="34" charset="0"/>
              </a:rPr>
              <a:t> đặc trưng)</a:t>
            </a:r>
            <a:endParaRPr lang="en-US" sz="2400"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b="1" dirty="0" err="1">
                <a:effectLst/>
                <a:latin typeface="Arial" panose="020B0604020202020204" pitchFamily="34" charset="0"/>
                <a:ea typeface="Arial" panose="020B0604020202020204" pitchFamily="34" charset="0"/>
                <a:cs typeface="Arial" panose="020B0604020202020204" pitchFamily="34" charset="0"/>
              </a:rPr>
              <a:t>Output</a:t>
            </a:r>
            <a:r>
              <a:rPr lang="vi-VN" sz="2400" b="1" dirty="0">
                <a:effectLst/>
                <a:latin typeface="Arial" panose="020B0604020202020204" pitchFamily="34" charset="0"/>
                <a:ea typeface="Arial" panose="020B0604020202020204" pitchFamily="34" charset="0"/>
                <a:cs typeface="Arial" panose="020B0604020202020204" pitchFamily="34" charset="0"/>
              </a:rPr>
              <a:t>:</a:t>
            </a:r>
            <a:endParaRPr lang="en-US" sz="2400" b="1" dirty="0">
              <a:effectLst/>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a:t>
            </a:r>
            <a:r>
              <a:rPr lang="vi-VN" sz="2400" dirty="0" err="1">
                <a:effectLst/>
                <a:latin typeface="Arial" panose="020B0604020202020204" pitchFamily="34" charset="0"/>
                <a:ea typeface="Arial" panose="020B0604020202020204" pitchFamily="34" charset="0"/>
                <a:cs typeface="Arial" panose="020B0604020202020204" pitchFamily="34" charset="0"/>
              </a:rPr>
              <a:t>predicted</a:t>
            </a:r>
            <a:r>
              <a:rPr lang="vi-VN" sz="2400" dirty="0">
                <a:effectLst/>
                <a:latin typeface="Arial" panose="020B0604020202020204" pitchFamily="34" charset="0"/>
                <a:ea typeface="Arial" panose="020B0604020202020204" pitchFamily="34" charset="0"/>
                <a:cs typeface="Arial" panose="020B0604020202020204" pitchFamily="34" charset="0"/>
              </a:rPr>
              <a:t> </a:t>
            </a:r>
            <a:r>
              <a:rPr lang="vi-VN" sz="2400" dirty="0" err="1">
                <a:effectLst/>
                <a:latin typeface="Arial" panose="020B0604020202020204" pitchFamily="34" charset="0"/>
                <a:ea typeface="Arial" panose="020B0604020202020204" pitchFamily="34" charset="0"/>
                <a:cs typeface="Arial" panose="020B0604020202020204" pitchFamily="34" charset="0"/>
              </a:rPr>
              <a:t>class</a:t>
            </a:r>
            <a:r>
              <a:rPr lang="vi-VN" sz="2400" dirty="0">
                <a:effectLst/>
                <a:latin typeface="Arial" panose="020B0604020202020204" pitchFamily="34" charset="0"/>
                <a:ea typeface="Arial" panose="020B0604020202020204" pitchFamily="34" charset="0"/>
                <a:cs typeface="Arial" panose="020B0604020202020204" pitchFamily="34" charset="0"/>
              </a:rPr>
              <a:t>, </a:t>
            </a:r>
            <a:r>
              <a:rPr lang="vi-VN" sz="2400" dirty="0" err="1">
                <a:effectLst/>
                <a:latin typeface="Arial" panose="020B0604020202020204" pitchFamily="34" charset="0"/>
                <a:ea typeface="Arial" panose="020B0604020202020204" pitchFamily="34" charset="0"/>
                <a:cs typeface="Arial" panose="020B0604020202020204" pitchFamily="34" charset="0"/>
              </a:rPr>
              <a:t>probability</a:t>
            </a:r>
            <a:r>
              <a:rPr lang="vi-VN" sz="2400" dirty="0">
                <a:effectLst/>
                <a:latin typeface="Arial" panose="020B0604020202020204" pitchFamily="34" charset="0"/>
                <a:ea typeface="Arial" panose="020B0604020202020204" pitchFamily="34" charset="0"/>
                <a:cs typeface="Arial" panose="020B0604020202020204" pitchFamily="34" charset="0"/>
              </a:rPr>
              <a:t>) </a:t>
            </a:r>
            <a:r>
              <a:rPr lang="vi-VN" sz="2400" dirty="0" err="1">
                <a:latin typeface="Arial" panose="020B0604020202020204" pitchFamily="34" charset="0"/>
                <a:ea typeface="Arial" panose="020B0604020202020204" pitchFamily="34" charset="0"/>
                <a:cs typeface="Arial" panose="020B0604020202020204" pitchFamily="34" charset="0"/>
              </a:rPr>
              <a:t>Y</a:t>
            </a:r>
            <a:r>
              <a:rPr lang="vi-VN" sz="2400" baseline="-25000" dirty="0" err="1">
                <a:effectLst/>
                <a:latin typeface="Arial" panose="020B0604020202020204" pitchFamily="34" charset="0"/>
                <a:ea typeface="Arial" panose="020B0604020202020204" pitchFamily="34" charset="0"/>
                <a:cs typeface="Arial" panose="020B0604020202020204" pitchFamily="34" charset="0"/>
              </a:rPr>
              <a:t>Classification</a:t>
            </a:r>
            <a:r>
              <a:rPr lang="vi-VN" sz="2400" baseline="-25000" dirty="0">
                <a:effectLst/>
                <a:latin typeface="Arial" panose="020B0604020202020204" pitchFamily="34" charset="0"/>
                <a:ea typeface="Arial" panose="020B0604020202020204" pitchFamily="34" charset="0"/>
                <a:cs typeface="Arial" panose="020B0604020202020204" pitchFamily="34" charset="0"/>
              </a:rPr>
              <a:t> </a:t>
            </a:r>
            <a:r>
              <a:rPr lang="vi-VN" sz="2400" dirty="0">
                <a:effectLst/>
                <a:latin typeface="Arial" panose="020B0604020202020204" pitchFamily="34" charset="0"/>
                <a:ea typeface="Arial" panose="020B0604020202020204" pitchFamily="34" charset="0"/>
                <a:cs typeface="Arial" panose="020B0604020202020204" pitchFamily="34" charset="0"/>
              </a:rPr>
              <a:t>= </a:t>
            </a:r>
            <a:r>
              <a:rPr lang="vi-VN" sz="2400" dirty="0" err="1">
                <a:effectLst/>
                <a:latin typeface="Arial" panose="020B0604020202020204" pitchFamily="34" charset="0"/>
                <a:ea typeface="Arial" panose="020B0604020202020204" pitchFamily="34" charset="0"/>
                <a:cs typeface="Arial" panose="020B0604020202020204" pitchFamily="34" charset="0"/>
              </a:rPr>
              <a:t>f</a:t>
            </a:r>
            <a:r>
              <a:rPr lang="vi-VN" sz="2400" baseline="-25000" dirty="0" err="1">
                <a:effectLst/>
                <a:latin typeface="Arial" panose="020B0604020202020204" pitchFamily="34" charset="0"/>
                <a:ea typeface="Arial" panose="020B0604020202020204" pitchFamily="34" charset="0"/>
                <a:cs typeface="Arial" panose="020B0604020202020204" pitchFamily="34" charset="0"/>
              </a:rPr>
              <a:t>Classification</a:t>
            </a:r>
            <a:r>
              <a:rPr lang="vi-VN" sz="2400" dirty="0">
                <a:effectLst/>
                <a:latin typeface="Arial" panose="020B0604020202020204" pitchFamily="34" charset="0"/>
                <a:ea typeface="Arial" panose="020B0604020202020204" pitchFamily="34" charset="0"/>
                <a:cs typeface="Arial" panose="020B0604020202020204" pitchFamily="34" charset="0"/>
              </a:rPr>
              <a:t>(x) thuộc L</a:t>
            </a:r>
            <a:br>
              <a:rPr lang="vi-VN" sz="2400" dirty="0">
                <a:effectLst/>
                <a:latin typeface="Arial" panose="020B0604020202020204" pitchFamily="34" charset="0"/>
                <a:ea typeface="Arial" panose="020B0604020202020204" pitchFamily="34" charset="0"/>
              </a:rPr>
            </a:br>
            <a:endParaRPr lang="en-US" sz="2400" dirty="0"/>
          </a:p>
        </p:txBody>
      </p:sp>
      <p:sp>
        <p:nvSpPr>
          <p:cNvPr id="3" name="Hộp Văn bản 2">
            <a:extLst>
              <a:ext uri="{FF2B5EF4-FFF2-40B4-BE49-F238E27FC236}">
                <a16:creationId xmlns:a16="http://schemas.microsoft.com/office/drawing/2014/main" id="{E0BFEA4D-09BD-256F-3631-9F56CA449C70}"/>
              </a:ext>
            </a:extLst>
          </p:cNvPr>
          <p:cNvSpPr txBox="1"/>
          <p:nvPr/>
        </p:nvSpPr>
        <p:spPr>
          <a:xfrm>
            <a:off x="6010339" y="1450306"/>
            <a:ext cx="6097022"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Classification</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pic>
        <p:nvPicPr>
          <p:cNvPr id="23" name="Hình ảnh 22">
            <a:extLst>
              <a:ext uri="{FF2B5EF4-FFF2-40B4-BE49-F238E27FC236}">
                <a16:creationId xmlns:a16="http://schemas.microsoft.com/office/drawing/2014/main" id="{C53AF212-8E6D-EB85-E0C5-AA3D21BFA8B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826096" y="5746931"/>
            <a:ext cx="1038308" cy="415323"/>
          </a:xfrm>
          <a:prstGeom prst="rect">
            <a:avLst/>
          </a:prstGeom>
          <a:noFill/>
          <a:ln>
            <a:noFill/>
          </a:ln>
        </p:spPr>
      </p:pic>
      <p:pic>
        <p:nvPicPr>
          <p:cNvPr id="24" name="Hình ảnh 23">
            <a:extLst>
              <a:ext uri="{FF2B5EF4-FFF2-40B4-BE49-F238E27FC236}">
                <a16:creationId xmlns:a16="http://schemas.microsoft.com/office/drawing/2014/main" id="{4A3E85C0-AB5B-846B-A7DF-480AFDD86F7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911690" y="5746931"/>
            <a:ext cx="1038308" cy="415323"/>
          </a:xfrm>
          <a:prstGeom prst="rect">
            <a:avLst/>
          </a:prstGeom>
          <a:noFill/>
          <a:ln>
            <a:noFill/>
          </a:ln>
        </p:spPr>
      </p:pic>
      <p:sp>
        <p:nvSpPr>
          <p:cNvPr id="26" name="Hộp Văn bản 25">
            <a:extLst>
              <a:ext uri="{FF2B5EF4-FFF2-40B4-BE49-F238E27FC236}">
                <a16:creationId xmlns:a16="http://schemas.microsoft.com/office/drawing/2014/main" id="{5B7BADB9-3879-4E5B-BDB4-02279BA2391E}"/>
              </a:ext>
            </a:extLst>
          </p:cNvPr>
          <p:cNvSpPr txBox="1"/>
          <p:nvPr/>
        </p:nvSpPr>
        <p:spPr>
          <a:xfrm>
            <a:off x="5873026" y="5747836"/>
            <a:ext cx="1597130" cy="461665"/>
          </a:xfrm>
          <a:prstGeom prst="rect">
            <a:avLst/>
          </a:prstGeom>
          <a:noFill/>
        </p:spPr>
        <p:txBody>
          <a:bodyPr wrap="square">
            <a:spAutoFit/>
          </a:bodyPr>
          <a:lstStyle/>
          <a:p>
            <a:r>
              <a:rPr lang="vi-VN" sz="2400" dirty="0">
                <a:effectLst/>
                <a:latin typeface="Arial" panose="020B0604020202020204" pitchFamily="34" charset="0"/>
                <a:ea typeface="Arial" panose="020B0604020202020204" pitchFamily="34" charset="0"/>
              </a:rPr>
              <a:t>có vật thể</a:t>
            </a:r>
            <a:endParaRPr lang="en-US" sz="2400" dirty="0"/>
          </a:p>
        </p:txBody>
      </p:sp>
      <p:pic>
        <p:nvPicPr>
          <p:cNvPr id="27" name="Hình ảnh 26">
            <a:extLst>
              <a:ext uri="{FF2B5EF4-FFF2-40B4-BE49-F238E27FC236}">
                <a16:creationId xmlns:a16="http://schemas.microsoft.com/office/drawing/2014/main" id="{D1BFEA34-4994-C605-3575-74732B37BD64}"/>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826096" y="6224314"/>
            <a:ext cx="1038308" cy="415323"/>
          </a:xfrm>
          <a:prstGeom prst="rect">
            <a:avLst/>
          </a:prstGeom>
          <a:noFill/>
          <a:ln>
            <a:noFill/>
          </a:ln>
        </p:spPr>
      </p:pic>
      <p:pic>
        <p:nvPicPr>
          <p:cNvPr id="28" name="Hình ảnh 27">
            <a:extLst>
              <a:ext uri="{FF2B5EF4-FFF2-40B4-BE49-F238E27FC236}">
                <a16:creationId xmlns:a16="http://schemas.microsoft.com/office/drawing/2014/main" id="{07FE82A3-815A-55D2-ED9E-B443E80CADAC}"/>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8995569" y="6209501"/>
            <a:ext cx="870549" cy="444947"/>
          </a:xfrm>
          <a:prstGeom prst="rect">
            <a:avLst/>
          </a:prstGeom>
          <a:noFill/>
          <a:ln>
            <a:noFill/>
          </a:ln>
        </p:spPr>
      </p:pic>
      <p:sp>
        <p:nvSpPr>
          <p:cNvPr id="29" name="Hộp Văn bản 28">
            <a:extLst>
              <a:ext uri="{FF2B5EF4-FFF2-40B4-BE49-F238E27FC236}">
                <a16:creationId xmlns:a16="http://schemas.microsoft.com/office/drawing/2014/main" id="{B96141C1-9E81-3950-0DF8-300282E68168}"/>
              </a:ext>
            </a:extLst>
          </p:cNvPr>
          <p:cNvSpPr txBox="1"/>
          <p:nvPr/>
        </p:nvSpPr>
        <p:spPr>
          <a:xfrm>
            <a:off x="5873026" y="6200966"/>
            <a:ext cx="1989892" cy="461665"/>
          </a:xfrm>
          <a:prstGeom prst="rect">
            <a:avLst/>
          </a:prstGeom>
          <a:noFill/>
        </p:spPr>
        <p:txBody>
          <a:bodyPr wrap="square">
            <a:spAutoFit/>
          </a:bodyPr>
          <a:lstStyle/>
          <a:p>
            <a:r>
              <a:rPr lang="vi-VN" sz="2400" dirty="0" err="1"/>
              <a:t>ko</a:t>
            </a:r>
            <a:r>
              <a:rPr lang="vi-VN" sz="2400" dirty="0"/>
              <a:t> có vật thể</a:t>
            </a:r>
            <a:endParaRPr lang="en-US" sz="2400" dirty="0"/>
          </a:p>
        </p:txBody>
      </p:sp>
      <p:sp>
        <p:nvSpPr>
          <p:cNvPr id="7" name="Chỗ dành sẵn cho Số hiệu Bản chiếu 6">
            <a:extLst>
              <a:ext uri="{FF2B5EF4-FFF2-40B4-BE49-F238E27FC236}">
                <a16:creationId xmlns:a16="http://schemas.microsoft.com/office/drawing/2014/main" id="{DF7AE97D-2658-CE51-B576-605A074EA664}"/>
              </a:ext>
            </a:extLst>
          </p:cNvPr>
          <p:cNvSpPr>
            <a:spLocks noGrp="1"/>
          </p:cNvSpPr>
          <p:nvPr>
            <p:ph type="sldNum" sz="quarter" idx="12"/>
          </p:nvPr>
        </p:nvSpPr>
        <p:spPr/>
        <p:txBody>
          <a:bodyPr/>
          <a:lstStyle/>
          <a:p>
            <a:fld id="{CC2DAE37-14E2-4312-B4B9-07CAFF702F2C}" type="slidenum">
              <a:rPr lang="en-US" smtClean="0"/>
              <a:t>4</a:t>
            </a:fld>
            <a:endParaRPr lang="en-US"/>
          </a:p>
        </p:txBody>
      </p:sp>
    </p:spTree>
    <p:extLst>
      <p:ext uri="{BB962C8B-B14F-4D97-AF65-F5344CB8AC3E}">
        <p14:creationId xmlns:p14="http://schemas.microsoft.com/office/powerpoint/2010/main" val="9699841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AB3535-9753-01E3-4B8B-6A917CC1EC1F}"/>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4E30201E-D452-E9C8-80A7-2EF484B7197F}"/>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8ECA46FB-C246-095F-84FA-FD1920647FDA}"/>
              </a:ext>
            </a:extLst>
          </p:cNvPr>
          <p:cNvPicPr/>
          <p:nvPr/>
        </p:nvPicPr>
        <p:blipFill>
          <a:blip r:embed="rId3" cstate="print"/>
          <a:stretch>
            <a:fillRect/>
          </a:stretch>
        </p:blipFill>
        <p:spPr>
          <a:xfrm>
            <a:off x="11201189" y="132141"/>
            <a:ext cx="684817" cy="817955"/>
          </a:xfrm>
          <a:prstGeom prst="rect">
            <a:avLst/>
          </a:prstGeom>
        </p:spPr>
      </p:pic>
      <p:sp>
        <p:nvSpPr>
          <p:cNvPr id="3" name="Hộp Văn bản 2">
            <a:extLst>
              <a:ext uri="{FF2B5EF4-FFF2-40B4-BE49-F238E27FC236}">
                <a16:creationId xmlns:a16="http://schemas.microsoft.com/office/drawing/2014/main" id="{71E1B96B-563E-E87E-9978-5B19C2805B20}"/>
              </a:ext>
            </a:extLst>
          </p:cNvPr>
          <p:cNvSpPr txBox="1"/>
          <p:nvPr/>
        </p:nvSpPr>
        <p:spPr>
          <a:xfrm>
            <a:off x="236782" y="1354730"/>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Tập dữ liệu</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graphicFrame>
        <p:nvGraphicFramePr>
          <p:cNvPr id="8" name="Bảng 7">
            <a:extLst>
              <a:ext uri="{FF2B5EF4-FFF2-40B4-BE49-F238E27FC236}">
                <a16:creationId xmlns:a16="http://schemas.microsoft.com/office/drawing/2014/main" id="{F542A2C7-8A87-18E4-3CEF-7D026F0EF3BA}"/>
              </a:ext>
            </a:extLst>
          </p:cNvPr>
          <p:cNvGraphicFramePr>
            <a:graphicFrameLocks noGrp="1"/>
          </p:cNvGraphicFramePr>
          <p:nvPr>
            <p:extLst>
              <p:ext uri="{D42A27DB-BD31-4B8C-83A1-F6EECF244321}">
                <p14:modId xmlns:p14="http://schemas.microsoft.com/office/powerpoint/2010/main" val="344747894"/>
              </p:ext>
            </p:extLst>
          </p:nvPr>
        </p:nvGraphicFramePr>
        <p:xfrm>
          <a:off x="2032000" y="2910840"/>
          <a:ext cx="8128000" cy="1036320"/>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1538025652"/>
                    </a:ext>
                  </a:extLst>
                </a:gridCol>
                <a:gridCol w="2032000">
                  <a:extLst>
                    <a:ext uri="{9D8B030D-6E8A-4147-A177-3AD203B41FA5}">
                      <a16:colId xmlns:a16="http://schemas.microsoft.com/office/drawing/2014/main" val="4035251454"/>
                    </a:ext>
                  </a:extLst>
                </a:gridCol>
                <a:gridCol w="2032000">
                  <a:extLst>
                    <a:ext uri="{9D8B030D-6E8A-4147-A177-3AD203B41FA5}">
                      <a16:colId xmlns:a16="http://schemas.microsoft.com/office/drawing/2014/main" val="3641142772"/>
                    </a:ext>
                  </a:extLst>
                </a:gridCol>
                <a:gridCol w="2032000">
                  <a:extLst>
                    <a:ext uri="{9D8B030D-6E8A-4147-A177-3AD203B41FA5}">
                      <a16:colId xmlns:a16="http://schemas.microsoft.com/office/drawing/2014/main" val="265878256"/>
                    </a:ext>
                  </a:extLst>
                </a:gridCol>
              </a:tblGrid>
              <a:tr h="370840">
                <a:tc>
                  <a:txBody>
                    <a:bodyPr/>
                    <a:lstStyle/>
                    <a:p>
                      <a:endParaRPr lang="en-US" sz="2800" dirty="0"/>
                    </a:p>
                  </a:txBody>
                  <a:tcPr/>
                </a:tc>
                <a:tc>
                  <a:txBody>
                    <a:bodyPr/>
                    <a:lstStyle/>
                    <a:p>
                      <a:r>
                        <a:rPr lang="vi-VN" sz="2800" dirty="0" err="1"/>
                        <a:t>Car</a:t>
                      </a:r>
                      <a:endParaRPr lang="en-US" sz="2800" dirty="0"/>
                    </a:p>
                  </a:txBody>
                  <a:tcPr/>
                </a:tc>
                <a:tc>
                  <a:txBody>
                    <a:bodyPr/>
                    <a:lstStyle/>
                    <a:p>
                      <a:r>
                        <a:rPr lang="vi-VN" sz="2800" dirty="0" err="1"/>
                        <a:t>Pipe</a:t>
                      </a:r>
                      <a:endParaRPr lang="en-US" sz="2800" dirty="0"/>
                    </a:p>
                  </a:txBody>
                  <a:tcPr/>
                </a:tc>
                <a:tc>
                  <a:txBody>
                    <a:bodyPr/>
                    <a:lstStyle/>
                    <a:p>
                      <a:r>
                        <a:rPr lang="vi-VN" sz="2800" dirty="0" err="1"/>
                        <a:t>Human</a:t>
                      </a:r>
                      <a:endParaRPr lang="en-US" sz="2800" dirty="0"/>
                    </a:p>
                  </a:txBody>
                  <a:tcPr/>
                </a:tc>
                <a:extLst>
                  <a:ext uri="{0D108BD9-81ED-4DB2-BD59-A6C34878D82A}">
                    <a16:rowId xmlns:a16="http://schemas.microsoft.com/office/drawing/2014/main" val="769644155"/>
                  </a:ext>
                </a:extLst>
              </a:tr>
              <a:tr h="370840">
                <a:tc>
                  <a:txBody>
                    <a:bodyPr/>
                    <a:lstStyle/>
                    <a:p>
                      <a:r>
                        <a:rPr lang="vi-VN" sz="2800" dirty="0"/>
                        <a:t>Kích thước</a:t>
                      </a:r>
                      <a:endParaRPr lang="en-US" sz="2800" dirty="0"/>
                    </a:p>
                  </a:txBody>
                  <a:tcPr/>
                </a:tc>
                <a:tc>
                  <a:txBody>
                    <a:bodyPr/>
                    <a:lstStyle/>
                    <a:p>
                      <a:r>
                        <a:rPr lang="vi-VN" sz="2800" dirty="0"/>
                        <a:t>1650</a:t>
                      </a:r>
                      <a:endParaRPr lang="en-US" sz="2800" dirty="0"/>
                    </a:p>
                  </a:txBody>
                  <a:tcPr/>
                </a:tc>
                <a:tc>
                  <a:txBody>
                    <a:bodyPr/>
                    <a:lstStyle/>
                    <a:p>
                      <a:r>
                        <a:rPr lang="vi-VN" sz="2800" dirty="0"/>
                        <a:t>778</a:t>
                      </a:r>
                      <a:endParaRPr lang="en-US" sz="2800" dirty="0"/>
                    </a:p>
                  </a:txBody>
                  <a:tcPr/>
                </a:tc>
                <a:tc>
                  <a:txBody>
                    <a:bodyPr/>
                    <a:lstStyle/>
                    <a:p>
                      <a:r>
                        <a:rPr lang="vi-VN" sz="2800" dirty="0"/>
                        <a:t>3382</a:t>
                      </a:r>
                      <a:endParaRPr lang="en-US" sz="2800" dirty="0"/>
                    </a:p>
                  </a:txBody>
                  <a:tcPr/>
                </a:tc>
                <a:extLst>
                  <a:ext uri="{0D108BD9-81ED-4DB2-BD59-A6C34878D82A}">
                    <a16:rowId xmlns:a16="http://schemas.microsoft.com/office/drawing/2014/main" val="3483091134"/>
                  </a:ext>
                </a:extLst>
              </a:tr>
            </a:tbl>
          </a:graphicData>
        </a:graphic>
      </p:graphicFrame>
      <p:pic>
        <p:nvPicPr>
          <p:cNvPr id="11" name="Hình ảnh 10">
            <a:extLst>
              <a:ext uri="{FF2B5EF4-FFF2-40B4-BE49-F238E27FC236}">
                <a16:creationId xmlns:a16="http://schemas.microsoft.com/office/drawing/2014/main" id="{B1E91473-70F6-1E6A-48BE-F7402F3B2A98}"/>
              </a:ext>
            </a:extLst>
          </p:cNvPr>
          <p:cNvPicPr>
            <a:picLocks noChangeAspect="1"/>
          </p:cNvPicPr>
          <p:nvPr/>
        </p:nvPicPr>
        <p:blipFill>
          <a:blip r:embed="rId4"/>
          <a:stretch>
            <a:fillRect/>
          </a:stretch>
        </p:blipFill>
        <p:spPr>
          <a:xfrm>
            <a:off x="1148819" y="7191179"/>
            <a:ext cx="2815731" cy="2538460"/>
          </a:xfrm>
          <a:prstGeom prst="rect">
            <a:avLst/>
          </a:prstGeom>
        </p:spPr>
      </p:pic>
      <p:pic>
        <p:nvPicPr>
          <p:cNvPr id="18" name="Hình ảnh 17">
            <a:extLst>
              <a:ext uri="{FF2B5EF4-FFF2-40B4-BE49-F238E27FC236}">
                <a16:creationId xmlns:a16="http://schemas.microsoft.com/office/drawing/2014/main" id="{4C3FBED9-805F-5C22-D3EE-1B547D093727}"/>
              </a:ext>
            </a:extLst>
          </p:cNvPr>
          <p:cNvPicPr>
            <a:picLocks noChangeAspect="1"/>
          </p:cNvPicPr>
          <p:nvPr/>
        </p:nvPicPr>
        <p:blipFill>
          <a:blip r:embed="rId5"/>
          <a:stretch>
            <a:fillRect/>
          </a:stretch>
        </p:blipFill>
        <p:spPr>
          <a:xfrm>
            <a:off x="4757614" y="7191179"/>
            <a:ext cx="2492874" cy="2573978"/>
          </a:xfrm>
          <a:prstGeom prst="rect">
            <a:avLst/>
          </a:prstGeom>
        </p:spPr>
      </p:pic>
      <p:pic>
        <p:nvPicPr>
          <p:cNvPr id="24" name="Hình ảnh 23">
            <a:extLst>
              <a:ext uri="{FF2B5EF4-FFF2-40B4-BE49-F238E27FC236}">
                <a16:creationId xmlns:a16="http://schemas.microsoft.com/office/drawing/2014/main" id="{BA02875B-474E-D0B2-240D-3D787E423B96}"/>
              </a:ext>
            </a:extLst>
          </p:cNvPr>
          <p:cNvPicPr>
            <a:picLocks noChangeAspect="1"/>
          </p:cNvPicPr>
          <p:nvPr/>
        </p:nvPicPr>
        <p:blipFill>
          <a:blip r:embed="rId6"/>
          <a:stretch>
            <a:fillRect/>
          </a:stretch>
        </p:blipFill>
        <p:spPr>
          <a:xfrm>
            <a:off x="8313805" y="7204813"/>
            <a:ext cx="2720470" cy="2643183"/>
          </a:xfrm>
          <a:prstGeom prst="rect">
            <a:avLst/>
          </a:prstGeom>
        </p:spPr>
      </p:pic>
      <p:sp>
        <p:nvSpPr>
          <p:cNvPr id="27" name="object 2">
            <a:extLst>
              <a:ext uri="{FF2B5EF4-FFF2-40B4-BE49-F238E27FC236}">
                <a16:creationId xmlns:a16="http://schemas.microsoft.com/office/drawing/2014/main" id="{26467609-05E5-5127-0561-1A0DDABBD030}"/>
              </a:ext>
            </a:extLst>
          </p:cNvPr>
          <p:cNvSpPr txBox="1">
            <a:spLocks/>
          </p:cNvSpPr>
          <p:nvPr/>
        </p:nvSpPr>
        <p:spPr>
          <a:xfrm>
            <a:off x="2171806" y="349608"/>
            <a:ext cx="7848389"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rgbClr val="990000"/>
                </a:solidFill>
                <a:latin typeface="Arial" panose="020B0604020202020204" pitchFamily="34" charset="0"/>
                <a:cs typeface="Arial" panose="020B0604020202020204" pitchFamily="34" charset="0"/>
              </a:rPr>
              <a:t>PHÁT BIỂU BÀI TOÁN, INPUT &amp; OUTPUT</a:t>
            </a:r>
          </a:p>
        </p:txBody>
      </p:sp>
      <p:sp>
        <p:nvSpPr>
          <p:cNvPr id="2" name="Chỗ dành sẵn cho Số hiệu Bản chiếu 1">
            <a:extLst>
              <a:ext uri="{FF2B5EF4-FFF2-40B4-BE49-F238E27FC236}">
                <a16:creationId xmlns:a16="http://schemas.microsoft.com/office/drawing/2014/main" id="{020789FB-0143-A650-B954-F67A666B00B0}"/>
              </a:ext>
            </a:extLst>
          </p:cNvPr>
          <p:cNvSpPr>
            <a:spLocks noGrp="1"/>
          </p:cNvSpPr>
          <p:nvPr>
            <p:ph type="sldNum" sz="quarter" idx="12"/>
          </p:nvPr>
        </p:nvSpPr>
        <p:spPr/>
        <p:txBody>
          <a:bodyPr/>
          <a:lstStyle/>
          <a:p>
            <a:fld id="{CC2DAE37-14E2-4312-B4B9-07CAFF702F2C}" type="slidenum">
              <a:rPr lang="en-US" smtClean="0"/>
              <a:t>5</a:t>
            </a:fld>
            <a:endParaRPr lang="en-US"/>
          </a:p>
        </p:txBody>
      </p:sp>
    </p:spTree>
    <p:extLst>
      <p:ext uri="{BB962C8B-B14F-4D97-AF65-F5344CB8AC3E}">
        <p14:creationId xmlns:p14="http://schemas.microsoft.com/office/powerpoint/2010/main" val="1742070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EA38BC-78C2-6D12-A8F9-76A214C7111E}"/>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9605C368-8F3A-3036-6F18-EC9BA06F29B0}"/>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9C04C9B3-1FCD-39CE-5BEF-2455A59C9F7D}"/>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1372B67C-5BC2-BC09-169C-A5C9F3B3CC88}"/>
              </a:ext>
            </a:extLst>
          </p:cNvPr>
          <p:cNvSpPr txBox="1">
            <a:spLocks/>
          </p:cNvSpPr>
          <p:nvPr/>
        </p:nvSpPr>
        <p:spPr>
          <a:xfrm>
            <a:off x="2171806" y="349608"/>
            <a:ext cx="7848389"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6">
                    <a:lumMod val="75000"/>
                  </a:schemeClr>
                </a:solidFill>
                <a:latin typeface="Arial" panose="020B0604020202020204" pitchFamily="34" charset="0"/>
                <a:cs typeface="Arial" panose="020B0604020202020204" pitchFamily="34" charset="0"/>
              </a:rPr>
              <a:t>LÝ DO, ỨNG DỤNG</a:t>
            </a:r>
            <a:endParaRPr lang="vi-VN" sz="3200" b="1" spc="-20" dirty="0">
              <a:solidFill>
                <a:srgbClr val="990000"/>
              </a:solidFill>
              <a:latin typeface="Arial" panose="020B0604020202020204" pitchFamily="34" charset="0"/>
              <a:cs typeface="Arial" panose="020B0604020202020204" pitchFamily="34" charset="0"/>
            </a:endParaRPr>
          </a:p>
        </p:txBody>
      </p:sp>
      <p:sp>
        <p:nvSpPr>
          <p:cNvPr id="8" name="Hộp Văn bản 7">
            <a:extLst>
              <a:ext uri="{FF2B5EF4-FFF2-40B4-BE49-F238E27FC236}">
                <a16:creationId xmlns:a16="http://schemas.microsoft.com/office/drawing/2014/main" id="{091333B0-F0E4-13DC-B86E-93326913F544}"/>
              </a:ext>
            </a:extLst>
          </p:cNvPr>
          <p:cNvSpPr txBox="1"/>
          <p:nvPr/>
        </p:nvSpPr>
        <p:spPr>
          <a:xfrm>
            <a:off x="529692" y="1350293"/>
            <a:ext cx="11132615" cy="5026056"/>
          </a:xfrm>
          <a:prstGeom prst="rect">
            <a:avLst/>
          </a:prstGeom>
          <a:noFill/>
        </p:spPr>
        <p:txBody>
          <a:bodyPr wrap="square">
            <a:spAutoFit/>
          </a:bodyPr>
          <a:lstStyle/>
          <a:p>
            <a:pPr marL="0" marR="0">
              <a:lnSpc>
                <a:spcPct val="107000"/>
              </a:lnSpc>
              <a:spcAft>
                <a:spcPts val="800"/>
              </a:spcAft>
            </a:pPr>
            <a:r>
              <a:rPr lang="en-US" sz="2400" b="1" dirty="0">
                <a:effectLst/>
                <a:latin typeface="Arial" panose="020B0604020202020204" pitchFamily="34" charset="0"/>
                <a:ea typeface="Arial" panose="020B0604020202020204" pitchFamily="34" charset="0"/>
                <a:cs typeface="Arial" panose="020B0604020202020204" pitchFamily="34" charset="0"/>
              </a:rPr>
              <a:t>Nhu </a:t>
            </a:r>
            <a:r>
              <a:rPr lang="en-US" sz="2400" b="1" dirty="0" err="1">
                <a:effectLst/>
                <a:latin typeface="Arial" panose="020B0604020202020204" pitchFamily="34" charset="0"/>
                <a:ea typeface="Arial" panose="020B0604020202020204" pitchFamily="34" charset="0"/>
                <a:cs typeface="Arial" panose="020B0604020202020204" pitchFamily="34" charset="0"/>
              </a:rPr>
              <a:t>cầu</a:t>
            </a:r>
            <a:r>
              <a:rPr lang="en-US" sz="2400" b="1" dirty="0">
                <a:effectLst/>
                <a:latin typeface="Arial" panose="020B0604020202020204" pitchFamily="34" charset="0"/>
                <a:ea typeface="Arial" panose="020B0604020202020204" pitchFamily="34" charset="0"/>
                <a:cs typeface="Arial" panose="020B0604020202020204" pitchFamily="34" charset="0"/>
              </a:rPr>
              <a:t> </a:t>
            </a:r>
            <a:r>
              <a:rPr lang="en-US" sz="2400" b="1" dirty="0" err="1">
                <a:effectLst/>
                <a:latin typeface="Arial" panose="020B0604020202020204" pitchFamily="34" charset="0"/>
                <a:ea typeface="Arial" panose="020B0604020202020204" pitchFamily="34" charset="0"/>
                <a:cs typeface="Arial" panose="020B0604020202020204" pitchFamily="34" charset="0"/>
              </a:rPr>
              <a:t>thực</a:t>
            </a:r>
            <a:r>
              <a:rPr lang="en-US" sz="2400" b="1" dirty="0">
                <a:effectLst/>
                <a:latin typeface="Arial" panose="020B0604020202020204" pitchFamily="34" charset="0"/>
                <a:ea typeface="Arial" panose="020B0604020202020204" pitchFamily="34" charset="0"/>
                <a:cs typeface="Arial" panose="020B0604020202020204" pitchFamily="34" charset="0"/>
              </a:rPr>
              <a:t> </a:t>
            </a:r>
            <a:r>
              <a:rPr lang="en-US" sz="2400" b="1" dirty="0" err="1">
                <a:effectLst/>
                <a:latin typeface="Arial" panose="020B0604020202020204" pitchFamily="34" charset="0"/>
                <a:ea typeface="Arial" panose="020B0604020202020204" pitchFamily="34" charset="0"/>
                <a:cs typeface="Arial" panose="020B0604020202020204" pitchFamily="34" charset="0"/>
              </a:rPr>
              <a:t>tế</a:t>
            </a:r>
            <a:r>
              <a:rPr lang="en-US" sz="2400" b="1" dirty="0">
                <a:effectLst/>
                <a:latin typeface="Arial" panose="020B0604020202020204" pitchFamily="34" charset="0"/>
                <a:ea typeface="Arial" panose="020B0604020202020204" pitchFamily="34" charset="0"/>
                <a:cs typeface="Arial" panose="020B0604020202020204" pitchFamily="34" charset="0"/>
              </a:rPr>
              <a:t>:</a:t>
            </a:r>
            <a:br>
              <a:rPr lang="en-US" sz="2400" dirty="0">
                <a:effectLst/>
                <a:latin typeface="Arial" panose="020B0604020202020204" pitchFamily="34" charset="0"/>
                <a:ea typeface="Arial" panose="020B0604020202020204" pitchFamily="34" charset="0"/>
                <a:cs typeface="Arial" panose="020B0604020202020204" pitchFamily="34" charset="0"/>
              </a:rPr>
            </a:br>
            <a:r>
              <a:rPr lang="vi-VN" sz="2400" dirty="0">
                <a:effectLst/>
                <a:latin typeface="Arial" panose="020B0604020202020204" pitchFamily="34" charset="0"/>
                <a:ea typeface="Arial" panose="020B0604020202020204" pitchFamily="34" charset="0"/>
                <a:cs typeface="Arial" panose="020B0604020202020204" pitchFamily="34" charset="0"/>
              </a:rPr>
              <a:t>- </a:t>
            </a:r>
            <a:r>
              <a:rPr lang="en-US" sz="2400" dirty="0" err="1">
                <a:effectLst/>
                <a:latin typeface="Arial" panose="020B0604020202020204" pitchFamily="34" charset="0"/>
                <a:ea typeface="Arial" panose="020B0604020202020204" pitchFamily="34" charset="0"/>
                <a:cs typeface="Arial" panose="020B0604020202020204" pitchFamily="34" charset="0"/>
              </a:rPr>
              <a:t>Quản</a:t>
            </a:r>
            <a:r>
              <a:rPr lang="en-US" sz="2400" dirty="0">
                <a:effectLst/>
                <a:latin typeface="Arial" panose="020B0604020202020204" pitchFamily="34" charset="0"/>
                <a:ea typeface="Arial" panose="020B0604020202020204" pitchFamily="34" charset="0"/>
                <a:cs typeface="Arial" panose="020B0604020202020204" pitchFamily="34" charset="0"/>
              </a:rPr>
              <a:t> </a:t>
            </a:r>
            <a:r>
              <a:rPr lang="vi-VN" sz="2400" dirty="0">
                <a:effectLst/>
                <a:latin typeface="Arial" panose="020B0604020202020204" pitchFamily="34" charset="0"/>
                <a:ea typeface="Arial" panose="020B0604020202020204" pitchFamily="34" charset="0"/>
                <a:cs typeface="Arial" panose="020B0604020202020204" pitchFamily="34" charset="0"/>
              </a:rPr>
              <a:t>lý, </a:t>
            </a:r>
            <a:r>
              <a:rPr lang="en-US" sz="2400" dirty="0" err="1">
                <a:effectLst/>
                <a:latin typeface="Arial" panose="020B0604020202020204" pitchFamily="34" charset="0"/>
                <a:ea typeface="Arial" panose="020B0604020202020204" pitchFamily="34" charset="0"/>
                <a:cs typeface="Arial" panose="020B0604020202020204" pitchFamily="34" charset="0"/>
              </a:rPr>
              <a:t>giám</a:t>
            </a:r>
            <a:r>
              <a:rPr lang="en-US" sz="2400" dirty="0">
                <a:effectLst/>
                <a:latin typeface="Arial" panose="020B0604020202020204" pitchFamily="34" charset="0"/>
                <a:ea typeface="Arial" panose="020B0604020202020204" pitchFamily="34" charset="0"/>
                <a:cs typeface="Arial" panose="020B0604020202020204" pitchFamily="34" charset="0"/>
              </a:rPr>
              <a:t> </a:t>
            </a:r>
            <a:r>
              <a:rPr lang="vi-VN" sz="2400" dirty="0">
                <a:effectLst/>
                <a:latin typeface="Arial" panose="020B0604020202020204" pitchFamily="34" charset="0"/>
                <a:ea typeface="Arial" panose="020B0604020202020204" pitchFamily="34" charset="0"/>
                <a:cs typeface="Arial" panose="020B0604020202020204" pitchFamily="34" charset="0"/>
              </a:rPr>
              <a:t>sát a</a:t>
            </a:r>
            <a:r>
              <a:rPr lang="en-US" sz="2400" dirty="0">
                <a:effectLst/>
                <a:latin typeface="Arial" panose="020B0604020202020204" pitchFamily="34" charset="0"/>
                <a:ea typeface="Arial" panose="020B0604020202020204" pitchFamily="34" charset="0"/>
                <a:cs typeface="Arial" panose="020B0604020202020204" pitchFamily="34" charset="0"/>
              </a:rPr>
              <a:t>n </a:t>
            </a:r>
            <a:r>
              <a:rPr lang="en-US" sz="2400" dirty="0" err="1">
                <a:effectLst/>
                <a:latin typeface="Arial" panose="020B0604020202020204" pitchFamily="34" charset="0"/>
                <a:ea typeface="Arial" panose="020B0604020202020204" pitchFamily="34" charset="0"/>
                <a:cs typeface="Arial" panose="020B0604020202020204" pitchFamily="34" charset="0"/>
              </a:rPr>
              <a:t>ninh</a:t>
            </a:r>
            <a:r>
              <a:rPr lang="en-US" sz="2400" dirty="0">
                <a:effectLst/>
                <a:latin typeface="Arial" panose="020B0604020202020204" pitchFamily="34" charset="0"/>
                <a:ea typeface="Arial" panose="020B0604020202020204" pitchFamily="34" charset="0"/>
                <a:cs typeface="Arial" panose="020B0604020202020204" pitchFamily="34" charset="0"/>
              </a:rPr>
              <a:t>:</a:t>
            </a:r>
          </a:p>
          <a:p>
            <a:pPr marL="0" marR="0">
              <a:lnSpc>
                <a:spcPct val="107000"/>
              </a:lnSpc>
              <a:spcAft>
                <a:spcPts val="800"/>
              </a:spcAft>
            </a:pPr>
            <a:r>
              <a:rPr lang="en-US" sz="2400" b="1" dirty="0" err="1">
                <a:effectLst/>
                <a:latin typeface="Arial" panose="020B0604020202020204" pitchFamily="34" charset="0"/>
                <a:ea typeface="Arial" panose="020B0604020202020204" pitchFamily="34" charset="0"/>
                <a:cs typeface="Arial" panose="020B0604020202020204" pitchFamily="34" charset="0"/>
              </a:rPr>
              <a:t>Hỗ</a:t>
            </a:r>
            <a:r>
              <a:rPr lang="en-US" sz="2400" b="1" dirty="0">
                <a:effectLst/>
                <a:latin typeface="Arial" panose="020B0604020202020204" pitchFamily="34" charset="0"/>
                <a:ea typeface="Arial" panose="020B0604020202020204" pitchFamily="34" charset="0"/>
                <a:cs typeface="Arial" panose="020B0604020202020204" pitchFamily="34" charset="0"/>
              </a:rPr>
              <a:t> </a:t>
            </a:r>
            <a:r>
              <a:rPr lang="en-US" sz="2400" b="1" dirty="0" err="1">
                <a:effectLst/>
                <a:latin typeface="Arial" panose="020B0604020202020204" pitchFamily="34" charset="0"/>
                <a:ea typeface="Arial" panose="020B0604020202020204" pitchFamily="34" charset="0"/>
                <a:cs typeface="Arial" panose="020B0604020202020204" pitchFamily="34" charset="0"/>
              </a:rPr>
              <a:t>trợ</a:t>
            </a:r>
            <a:r>
              <a:rPr lang="en-US" sz="2400" b="1" dirty="0">
                <a:effectLst/>
                <a:latin typeface="Arial" panose="020B0604020202020204" pitchFamily="34" charset="0"/>
                <a:ea typeface="Arial" panose="020B0604020202020204" pitchFamily="34" charset="0"/>
                <a:cs typeface="Arial" panose="020B0604020202020204" pitchFamily="34" charset="0"/>
              </a:rPr>
              <a:t> </a:t>
            </a:r>
            <a:r>
              <a:rPr lang="en-US" sz="2400" b="1" dirty="0" err="1">
                <a:effectLst/>
                <a:latin typeface="Arial" panose="020B0604020202020204" pitchFamily="34" charset="0"/>
                <a:ea typeface="Arial" panose="020B0604020202020204" pitchFamily="34" charset="0"/>
                <a:cs typeface="Arial" panose="020B0604020202020204" pitchFamily="34" charset="0"/>
              </a:rPr>
              <a:t>ra</a:t>
            </a:r>
            <a:r>
              <a:rPr lang="en-US" sz="2400" b="1" dirty="0">
                <a:effectLst/>
                <a:latin typeface="Arial" panose="020B0604020202020204" pitchFamily="34" charset="0"/>
                <a:ea typeface="Arial" panose="020B0604020202020204" pitchFamily="34" charset="0"/>
                <a:cs typeface="Arial" panose="020B0604020202020204" pitchFamily="34" charset="0"/>
              </a:rPr>
              <a:t> </a:t>
            </a:r>
            <a:r>
              <a:rPr lang="en-US" sz="2400" b="1" dirty="0" err="1">
                <a:effectLst/>
                <a:latin typeface="Arial" panose="020B0604020202020204" pitchFamily="34" charset="0"/>
                <a:ea typeface="Arial" panose="020B0604020202020204" pitchFamily="34" charset="0"/>
                <a:cs typeface="Arial" panose="020B0604020202020204" pitchFamily="34" charset="0"/>
              </a:rPr>
              <a:t>quyết</a:t>
            </a:r>
            <a:r>
              <a:rPr lang="en-US" sz="2400" b="1" dirty="0">
                <a:effectLst/>
                <a:latin typeface="Arial" panose="020B0604020202020204" pitchFamily="34" charset="0"/>
                <a:ea typeface="Arial" panose="020B0604020202020204" pitchFamily="34" charset="0"/>
                <a:cs typeface="Arial" panose="020B0604020202020204" pitchFamily="34" charset="0"/>
              </a:rPr>
              <a:t> </a:t>
            </a:r>
            <a:r>
              <a:rPr lang="en-US" sz="2400" b="1" dirty="0" err="1">
                <a:effectLst/>
                <a:latin typeface="Arial" panose="020B0604020202020204" pitchFamily="34" charset="0"/>
                <a:ea typeface="Arial" panose="020B0604020202020204" pitchFamily="34" charset="0"/>
                <a:cs typeface="Arial" panose="020B0604020202020204" pitchFamily="34" charset="0"/>
              </a:rPr>
              <a:t>định</a:t>
            </a:r>
            <a:r>
              <a:rPr lang="en-US" sz="2400" b="1" dirty="0">
                <a:effectLst/>
                <a:latin typeface="Arial" panose="020B0604020202020204" pitchFamily="34" charset="0"/>
                <a:ea typeface="Arial" panose="020B0604020202020204" pitchFamily="34" charset="0"/>
                <a:cs typeface="Arial" panose="020B0604020202020204" pitchFamily="34" charset="0"/>
              </a:rPr>
              <a:t>:</a:t>
            </a:r>
            <a:br>
              <a:rPr lang="en-US" sz="2400" dirty="0">
                <a:effectLst/>
                <a:latin typeface="Arial" panose="020B0604020202020204" pitchFamily="34" charset="0"/>
                <a:ea typeface="Arial" panose="020B0604020202020204" pitchFamily="34" charset="0"/>
                <a:cs typeface="Arial" panose="020B0604020202020204" pitchFamily="34" charset="0"/>
              </a:rPr>
            </a:br>
            <a:r>
              <a:rPr lang="vi-VN" sz="2400" dirty="0">
                <a:effectLst/>
                <a:latin typeface="Arial" panose="020B0604020202020204" pitchFamily="34" charset="0"/>
                <a:ea typeface="Arial" panose="020B0604020202020204" pitchFamily="34" charset="0"/>
                <a:cs typeface="Arial" panose="020B0604020202020204" pitchFamily="34" charset="0"/>
              </a:rPr>
              <a:t>- </a:t>
            </a:r>
            <a:r>
              <a:rPr lang="en-US" sz="2400" dirty="0" err="1">
                <a:effectLst/>
                <a:latin typeface="Arial" panose="020B0604020202020204" pitchFamily="34" charset="0"/>
                <a:ea typeface="Arial" panose="020B0604020202020204" pitchFamily="34" charset="0"/>
                <a:cs typeface="Arial" panose="020B0604020202020204" pitchFamily="34" charset="0"/>
              </a:rPr>
              <a:t>Tăng</a:t>
            </a:r>
            <a:r>
              <a:rPr lang="en-US" sz="2400" dirty="0">
                <a:effectLst/>
                <a:latin typeface="Arial" panose="020B0604020202020204" pitchFamily="34" charset="0"/>
                <a:ea typeface="Arial" panose="020B0604020202020204" pitchFamily="34" charset="0"/>
                <a:cs typeface="Arial" panose="020B0604020202020204" pitchFamily="34" charset="0"/>
              </a:rPr>
              <a:t> </a:t>
            </a:r>
            <a:r>
              <a:rPr lang="en-US" sz="2400" dirty="0" err="1">
                <a:effectLst/>
                <a:latin typeface="Arial" panose="020B0604020202020204" pitchFamily="34" charset="0"/>
                <a:ea typeface="Arial" panose="020B0604020202020204" pitchFamily="34" charset="0"/>
                <a:cs typeface="Arial" panose="020B0604020202020204" pitchFamily="34" charset="0"/>
              </a:rPr>
              <a:t>hiệu</a:t>
            </a:r>
            <a:r>
              <a:rPr lang="en-US" sz="2400" dirty="0">
                <a:effectLst/>
                <a:latin typeface="Arial" panose="020B0604020202020204" pitchFamily="34" charset="0"/>
                <a:ea typeface="Arial" panose="020B0604020202020204" pitchFamily="34" charset="0"/>
                <a:cs typeface="Arial" panose="020B0604020202020204" pitchFamily="34" charset="0"/>
              </a:rPr>
              <a:t> </a:t>
            </a:r>
            <a:r>
              <a:rPr lang="vi-VN" sz="2400" dirty="0">
                <a:effectLst/>
                <a:latin typeface="Arial" panose="020B0604020202020204" pitchFamily="34" charset="0"/>
                <a:ea typeface="Arial" panose="020B0604020202020204" pitchFamily="34" charset="0"/>
                <a:cs typeface="Arial" panose="020B0604020202020204" pitchFamily="34" charset="0"/>
              </a:rPr>
              <a:t>quả và độ chính xác.</a:t>
            </a:r>
            <a:endParaRPr lang="vi-VN" sz="2400" dirty="0">
              <a:latin typeface="Arial" panose="020B0604020202020204" pitchFamily="34" charset="0"/>
              <a:ea typeface="Arial" panose="020B0604020202020204" pitchFamily="34" charset="0"/>
              <a:cs typeface="Arial" panose="020B0604020202020204" pitchFamily="34" charset="0"/>
            </a:endParaRPr>
          </a:p>
          <a:p>
            <a:pPr marL="0" marR="0">
              <a:lnSpc>
                <a:spcPct val="107000"/>
              </a:lnSpc>
              <a:spcAft>
                <a:spcPts val="800"/>
              </a:spcAft>
            </a:pPr>
            <a:r>
              <a:rPr lang="vi-VN" sz="2400" dirty="0">
                <a:latin typeface="Arial" panose="020B0604020202020204" pitchFamily="34" charset="0"/>
                <a:ea typeface="Arial" panose="020B0604020202020204" pitchFamily="34" charset="0"/>
                <a:cs typeface="Arial" panose="020B0604020202020204" pitchFamily="34" charset="0"/>
              </a:rPr>
              <a:t>- Cung cấp dữ liệu để thực hiện các công việc xử lí khác (d</a:t>
            </a:r>
            <a:r>
              <a:rPr lang="en-US" sz="2400" dirty="0">
                <a:effectLst/>
                <a:latin typeface="Arial" panose="020B0604020202020204" pitchFamily="34" charset="0"/>
                <a:ea typeface="Arial" panose="020B0604020202020204" pitchFamily="34" charset="0"/>
                <a:cs typeface="Arial" panose="020B0604020202020204" pitchFamily="34" charset="0"/>
              </a:rPr>
              <a:t>ự </a:t>
            </a:r>
            <a:r>
              <a:rPr lang="vi-VN" sz="2400" dirty="0">
                <a:effectLst/>
                <a:latin typeface="Arial" panose="020B0604020202020204" pitchFamily="34" charset="0"/>
                <a:ea typeface="Arial" panose="020B0604020202020204" pitchFamily="34" charset="0"/>
                <a:cs typeface="Arial" panose="020B0604020202020204" pitchFamily="34" charset="0"/>
              </a:rPr>
              <a:t>đoán, dự báo, …)</a:t>
            </a:r>
            <a:r>
              <a:rPr lang="en-US" sz="2400" dirty="0">
                <a:effectLst/>
                <a:latin typeface="Arial" panose="020B0604020202020204" pitchFamily="34" charset="0"/>
                <a:ea typeface="Arial" panose="020B0604020202020204" pitchFamily="34" charset="0"/>
                <a:cs typeface="Arial" panose="020B0604020202020204" pitchFamily="34" charset="0"/>
              </a:rPr>
              <a:t>:</a:t>
            </a:r>
            <a:endParaRPr lang="vi-VN" sz="2400" dirty="0">
              <a:effectLst/>
              <a:latin typeface="Arial" panose="020B0604020202020204" pitchFamily="34" charset="0"/>
              <a:ea typeface="Arial" panose="020B0604020202020204" pitchFamily="34" charset="0"/>
              <a:cs typeface="Arial" panose="020B0604020202020204" pitchFamily="34" charset="0"/>
            </a:endParaRPr>
          </a:p>
          <a:p>
            <a:pPr marR="0">
              <a:lnSpc>
                <a:spcPct val="107000"/>
              </a:lnSpc>
              <a:spcAft>
                <a:spcPts val="800"/>
              </a:spcAft>
            </a:pPr>
            <a:r>
              <a:rPr lang="en-US" sz="2400" b="1" dirty="0" err="1">
                <a:effectLst/>
                <a:latin typeface="Arial" panose="020B0604020202020204" pitchFamily="34" charset="0"/>
                <a:ea typeface="Arial" panose="020B0604020202020204" pitchFamily="34" charset="0"/>
                <a:cs typeface="Arial" panose="020B0604020202020204" pitchFamily="34" charset="0"/>
              </a:rPr>
              <a:t>Ứng</a:t>
            </a:r>
            <a:r>
              <a:rPr lang="en-US" sz="2400" b="1" dirty="0">
                <a:effectLst/>
                <a:latin typeface="Arial" panose="020B0604020202020204" pitchFamily="34" charset="0"/>
                <a:ea typeface="Arial" panose="020B0604020202020204" pitchFamily="34" charset="0"/>
                <a:cs typeface="Arial" panose="020B0604020202020204" pitchFamily="34" charset="0"/>
              </a:rPr>
              <a:t> </a:t>
            </a:r>
            <a:r>
              <a:rPr lang="en-US" sz="2400" b="1" dirty="0" err="1">
                <a:effectLst/>
                <a:latin typeface="Arial" panose="020B0604020202020204" pitchFamily="34" charset="0"/>
                <a:ea typeface="Arial" panose="020B0604020202020204" pitchFamily="34" charset="0"/>
                <a:cs typeface="Arial" panose="020B0604020202020204" pitchFamily="34" charset="0"/>
              </a:rPr>
              <a:t>dụng</a:t>
            </a:r>
            <a:r>
              <a:rPr lang="en-US" sz="2400" b="1" dirty="0">
                <a:effectLst/>
                <a:latin typeface="Arial" panose="020B0604020202020204" pitchFamily="34" charset="0"/>
                <a:ea typeface="Arial" panose="020B0604020202020204" pitchFamily="34" charset="0"/>
                <a:cs typeface="Arial" panose="020B0604020202020204" pitchFamily="34" charset="0"/>
              </a:rPr>
              <a:t> khoa </a:t>
            </a:r>
            <a:r>
              <a:rPr lang="en-US" sz="2400" b="1" dirty="0" err="1">
                <a:effectLst/>
                <a:latin typeface="Arial" panose="020B0604020202020204" pitchFamily="34" charset="0"/>
                <a:ea typeface="Arial" panose="020B0604020202020204" pitchFamily="34" charset="0"/>
                <a:cs typeface="Arial" panose="020B0604020202020204" pitchFamily="34" charset="0"/>
              </a:rPr>
              <a:t>học</a:t>
            </a:r>
            <a:r>
              <a:rPr lang="en-US" sz="2400" b="1" dirty="0">
                <a:effectLst/>
                <a:latin typeface="Arial" panose="020B0604020202020204" pitchFamily="34" charset="0"/>
                <a:ea typeface="Arial" panose="020B0604020202020204" pitchFamily="34" charset="0"/>
                <a:cs typeface="Arial" panose="020B0604020202020204" pitchFamily="34" charset="0"/>
              </a:rPr>
              <a:t>:</a:t>
            </a:r>
            <a:br>
              <a:rPr lang="en-US" sz="2400" b="1" dirty="0">
                <a:effectLst/>
                <a:latin typeface="Arial" panose="020B0604020202020204" pitchFamily="34" charset="0"/>
                <a:ea typeface="Arial" panose="020B0604020202020204" pitchFamily="34" charset="0"/>
                <a:cs typeface="Arial" panose="020B0604020202020204" pitchFamily="34" charset="0"/>
              </a:rPr>
            </a:br>
            <a:r>
              <a:rPr lang="vi-VN" sz="2400" dirty="0">
                <a:effectLst/>
                <a:latin typeface="Arial" panose="020B0604020202020204" pitchFamily="34" charset="0"/>
                <a:ea typeface="Arial" panose="020B0604020202020204" pitchFamily="34" charset="0"/>
                <a:cs typeface="Arial" panose="020B0604020202020204" pitchFamily="34" charset="0"/>
              </a:rPr>
              <a:t>- </a:t>
            </a:r>
            <a:r>
              <a:rPr lang="en-US" sz="2400" dirty="0">
                <a:effectLst/>
                <a:latin typeface="Arial" panose="020B0604020202020204" pitchFamily="34" charset="0"/>
                <a:ea typeface="Arial" panose="020B0604020202020204" pitchFamily="34" charset="0"/>
                <a:cs typeface="Arial" panose="020B0604020202020204" pitchFamily="34" charset="0"/>
              </a:rPr>
              <a:t>Robot</a:t>
            </a:r>
            <a:r>
              <a:rPr lang="vi-VN" sz="2400" dirty="0">
                <a:effectLst/>
                <a:latin typeface="Arial" panose="020B0604020202020204" pitchFamily="34" charset="0"/>
                <a:ea typeface="Arial" panose="020B0604020202020204" pitchFamily="34" charset="0"/>
                <a:cs typeface="Arial" panose="020B0604020202020204" pitchFamily="34" charset="0"/>
              </a:rPr>
              <a:t> đếm hàng, đếm động vật, cây cối, nhận diện số lượng vật thể.</a:t>
            </a:r>
            <a:r>
              <a:rPr lang="vi-VN" sz="2400" dirty="0">
                <a:latin typeface="Arial" panose="020B0604020202020204" pitchFamily="34" charset="0"/>
                <a:ea typeface="Arial" panose="020B0604020202020204" pitchFamily="34" charset="0"/>
                <a:cs typeface="Arial" panose="020B0604020202020204" pitchFamily="34" charset="0"/>
              </a:rPr>
              <a:t> </a:t>
            </a:r>
          </a:p>
          <a:p>
            <a:pPr marR="0">
              <a:lnSpc>
                <a:spcPct val="107000"/>
              </a:lnSpc>
              <a:spcAft>
                <a:spcPts val="800"/>
              </a:spcAft>
            </a:pPr>
            <a:r>
              <a:rPr lang="en-US" sz="2400" b="1" dirty="0" err="1">
                <a:effectLst/>
                <a:latin typeface="Arial" panose="020B0604020202020204" pitchFamily="34" charset="0"/>
                <a:ea typeface="Arial" panose="020B0604020202020204" pitchFamily="34" charset="0"/>
                <a:cs typeface="Arial" panose="020B0604020202020204" pitchFamily="34" charset="0"/>
              </a:rPr>
              <a:t>Phát</a:t>
            </a:r>
            <a:r>
              <a:rPr lang="en-US" sz="2400" b="1" dirty="0">
                <a:effectLst/>
                <a:latin typeface="Arial" panose="020B0604020202020204" pitchFamily="34" charset="0"/>
                <a:ea typeface="Arial" panose="020B0604020202020204" pitchFamily="34" charset="0"/>
                <a:cs typeface="Arial" panose="020B0604020202020204" pitchFamily="34" charset="0"/>
              </a:rPr>
              <a:t> </a:t>
            </a:r>
            <a:r>
              <a:rPr lang="en-US" sz="2400" b="1" dirty="0" err="1">
                <a:effectLst/>
                <a:latin typeface="Arial" panose="020B0604020202020204" pitchFamily="34" charset="0"/>
                <a:ea typeface="Arial" panose="020B0604020202020204" pitchFamily="34" charset="0"/>
                <a:cs typeface="Arial" panose="020B0604020202020204" pitchFamily="34" charset="0"/>
              </a:rPr>
              <a:t>triển</a:t>
            </a:r>
            <a:r>
              <a:rPr lang="en-US" sz="2400" b="1" dirty="0">
                <a:effectLst/>
                <a:latin typeface="Arial" panose="020B0604020202020204" pitchFamily="34" charset="0"/>
                <a:ea typeface="Arial" panose="020B0604020202020204" pitchFamily="34" charset="0"/>
                <a:cs typeface="Arial" panose="020B0604020202020204" pitchFamily="34" charset="0"/>
              </a:rPr>
              <a:t> AI:</a:t>
            </a:r>
          </a:p>
          <a:p>
            <a:pPr marR="0" lvl="0">
              <a:lnSpc>
                <a:spcPct val="107000"/>
              </a:lnSpc>
              <a:spcAft>
                <a:spcPts val="800"/>
              </a:spcAft>
            </a:pPr>
            <a:r>
              <a:rPr lang="vi-VN" sz="2400" dirty="0">
                <a:effectLst/>
                <a:latin typeface="Arial" panose="020B0604020202020204" pitchFamily="34" charset="0"/>
                <a:ea typeface="Arial" panose="020B0604020202020204" pitchFamily="34" charset="0"/>
                <a:cs typeface="Arial" panose="020B0604020202020204" pitchFamily="34" charset="0"/>
              </a:rPr>
              <a:t>- Chưa được tối ưu, tốc độ xử lí vẫn còn tương đối chậm độ chính xác và mức độ hiệu quả của đặc trưng vẫn thua xa so với các kỹ thuật học sâu.</a:t>
            </a:r>
          </a:p>
          <a:p>
            <a:pPr marR="0" lvl="0">
              <a:lnSpc>
                <a:spcPct val="107000"/>
              </a:lnSpc>
              <a:spcAft>
                <a:spcPts val="800"/>
              </a:spcAft>
            </a:pPr>
            <a:r>
              <a:rPr lang="vi-VN" sz="2400" dirty="0">
                <a:latin typeface="Arial" panose="020B0604020202020204" pitchFamily="34" charset="0"/>
                <a:ea typeface="Arial" panose="020B0604020202020204" pitchFamily="34" charset="0"/>
                <a:cs typeface="Arial" panose="020B0604020202020204" pitchFamily="34" charset="0"/>
              </a:rPr>
              <a:t>- Khả </a:t>
            </a:r>
            <a:r>
              <a:rPr lang="vi-VN" sz="2400" dirty="0">
                <a:effectLst/>
                <a:latin typeface="Arial" panose="020B0604020202020204" pitchFamily="34" charset="0"/>
                <a:ea typeface="Arial" panose="020B0604020202020204" pitchFamily="34" charset="0"/>
                <a:cs typeface="Arial" panose="020B0604020202020204" pitchFamily="34" charset="0"/>
              </a:rPr>
              <a:t>thi đối với những bài toán cần nhận diện và định vị vật thể đơn giản hơn.</a:t>
            </a:r>
            <a:endParaRPr lang="en-US" sz="2400" dirty="0">
              <a:effectLst/>
              <a:latin typeface="Arial" panose="020B0604020202020204" pitchFamily="34" charset="0"/>
              <a:ea typeface="Arial" panose="020B0604020202020204" pitchFamily="34" charset="0"/>
              <a:cs typeface="Arial" panose="020B0604020202020204" pitchFamily="34" charset="0"/>
            </a:endParaRPr>
          </a:p>
        </p:txBody>
      </p:sp>
      <p:sp>
        <p:nvSpPr>
          <p:cNvPr id="2" name="Chỗ dành sẵn cho Số hiệu Bản chiếu 1">
            <a:extLst>
              <a:ext uri="{FF2B5EF4-FFF2-40B4-BE49-F238E27FC236}">
                <a16:creationId xmlns:a16="http://schemas.microsoft.com/office/drawing/2014/main" id="{E2F5F895-8048-DAC2-4325-6C54B5150329}"/>
              </a:ext>
            </a:extLst>
          </p:cNvPr>
          <p:cNvSpPr>
            <a:spLocks noGrp="1"/>
          </p:cNvSpPr>
          <p:nvPr>
            <p:ph type="sldNum" sz="quarter" idx="12"/>
          </p:nvPr>
        </p:nvSpPr>
        <p:spPr/>
        <p:txBody>
          <a:bodyPr/>
          <a:lstStyle/>
          <a:p>
            <a:fld id="{CC2DAE37-14E2-4312-B4B9-07CAFF702F2C}" type="slidenum">
              <a:rPr lang="en-US" smtClean="0"/>
              <a:t>6</a:t>
            </a:fld>
            <a:endParaRPr lang="en-US"/>
          </a:p>
        </p:txBody>
      </p:sp>
    </p:spTree>
    <p:extLst>
      <p:ext uri="{BB962C8B-B14F-4D97-AF65-F5344CB8AC3E}">
        <p14:creationId xmlns:p14="http://schemas.microsoft.com/office/powerpoint/2010/main" val="751583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D3772-96CC-D00E-D852-FD7B42A09809}"/>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FEAD9FEB-F076-4E5D-5016-6C83A1ABA088}"/>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CC031A5E-196C-DC5E-7634-0B31C0682881}"/>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767ED760-9F9C-C1A9-D0B5-18F08E526EE6}"/>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p:txBody>
      </p:sp>
      <p:sp>
        <p:nvSpPr>
          <p:cNvPr id="3" name="Hộp Văn bản 2">
            <a:extLst>
              <a:ext uri="{FF2B5EF4-FFF2-40B4-BE49-F238E27FC236}">
                <a16:creationId xmlns:a16="http://schemas.microsoft.com/office/drawing/2014/main" id="{77E1DF1F-AE74-8F64-B1F2-CE7046EB8A68}"/>
              </a:ext>
            </a:extLst>
          </p:cNvPr>
          <p:cNvSpPr txBox="1"/>
          <p:nvPr/>
        </p:nvSpPr>
        <p:spPr>
          <a:xfrm>
            <a:off x="236782" y="1354730"/>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Object</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Detection</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 </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Phương pháp trích xuất đặc trưng</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sp>
        <p:nvSpPr>
          <p:cNvPr id="7" name="Hộp Văn bản 6">
            <a:extLst>
              <a:ext uri="{FF2B5EF4-FFF2-40B4-BE49-F238E27FC236}">
                <a16:creationId xmlns:a16="http://schemas.microsoft.com/office/drawing/2014/main" id="{98D8C61F-8C2B-45ED-100B-64D2FBC9577C}"/>
              </a:ext>
            </a:extLst>
          </p:cNvPr>
          <p:cNvSpPr txBox="1"/>
          <p:nvPr/>
        </p:nvSpPr>
        <p:spPr>
          <a:xfrm>
            <a:off x="262795" y="1942327"/>
            <a:ext cx="3989892" cy="5216813"/>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Canny Edge Detection</a:t>
            </a:r>
            <a:r>
              <a:rPr kumimoji="0" lang="en-US" altLang="en-US" sz="2400" b="0" i="0" u="none" strike="noStrike" cap="none" normalizeH="0" baseline="0" dirty="0">
                <a:ln>
                  <a:noFill/>
                </a:ln>
                <a:solidFill>
                  <a:schemeClr val="tx1"/>
                </a:solidFill>
                <a:effectLst/>
                <a:latin typeface="Arial" panose="020B0604020202020204" pitchFamily="34" charset="0"/>
              </a:rPr>
              <a:t>:</a:t>
            </a:r>
            <a:endParaRPr kumimoji="0" lang="vi-VN"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vi-VN" altLang="en-US" sz="2400" dirty="0">
                <a:latin typeface="Arial" panose="020B0604020202020204" pitchFamily="34" charset="0"/>
              </a:rPr>
              <a:t>P</a:t>
            </a:r>
            <a:r>
              <a:rPr kumimoji="0" lang="vi-VN" altLang="en-US" sz="2400" b="0" i="0" u="none" strike="noStrike" cap="none" normalizeH="0" baseline="0" dirty="0">
                <a:ln>
                  <a:noFill/>
                </a:ln>
                <a:solidFill>
                  <a:schemeClr val="tx1"/>
                </a:solidFill>
                <a:effectLst/>
                <a:latin typeface="Arial" panose="020B0604020202020204" pitchFamily="34" charset="0"/>
              </a:rPr>
              <a:t>hương pháp phát hiện biên, được phát triển bởi </a:t>
            </a:r>
            <a:r>
              <a:rPr kumimoji="0" lang="vi-VN" altLang="en-US" sz="2400" b="0" i="0" u="none" strike="noStrike" cap="none" normalizeH="0" baseline="0" dirty="0" err="1">
                <a:ln>
                  <a:noFill/>
                </a:ln>
                <a:solidFill>
                  <a:schemeClr val="tx1"/>
                </a:solidFill>
                <a:effectLst/>
                <a:latin typeface="Arial" panose="020B0604020202020204" pitchFamily="34" charset="0"/>
              </a:rPr>
              <a:t>John</a:t>
            </a:r>
            <a:r>
              <a:rPr kumimoji="0" lang="vi-VN" altLang="en-US" sz="2400" b="0" i="0" u="none" strike="noStrike" cap="none" normalizeH="0" baseline="0" dirty="0">
                <a:ln>
                  <a:noFill/>
                </a:ln>
                <a:solidFill>
                  <a:schemeClr val="tx1"/>
                </a:solidFill>
                <a:effectLst/>
                <a:latin typeface="Arial" panose="020B0604020202020204" pitchFamily="34" charset="0"/>
              </a:rPr>
              <a:t> F. </a:t>
            </a:r>
            <a:r>
              <a:rPr kumimoji="0" lang="vi-VN" altLang="en-US" sz="2400" b="0" i="0" u="none" strike="noStrike" cap="none" normalizeH="0" baseline="0" dirty="0" err="1">
                <a:ln>
                  <a:noFill/>
                </a:ln>
                <a:solidFill>
                  <a:schemeClr val="tx1"/>
                </a:solidFill>
                <a:effectLst/>
                <a:latin typeface="Arial" panose="020B0604020202020204" pitchFamily="34" charset="0"/>
              </a:rPr>
              <a:t>Canny</a:t>
            </a:r>
            <a:r>
              <a:rPr kumimoji="0" lang="vi-VN" altLang="en-US" sz="2400" b="0" i="0" u="none" strike="noStrike" cap="none" normalizeH="0" baseline="0" dirty="0">
                <a:ln>
                  <a:noFill/>
                </a:ln>
                <a:solidFill>
                  <a:schemeClr val="tx1"/>
                </a:solidFill>
                <a:effectLst/>
                <a:latin typeface="Arial" panose="020B0604020202020204" pitchFamily="34" charset="0"/>
              </a:rPr>
              <a:t> vào năm 1986</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Quy </a:t>
            </a:r>
            <a:r>
              <a:rPr kumimoji="0" lang="en-US" altLang="en-US" sz="2400" b="1" i="0" u="none" strike="noStrike" cap="none" normalizeH="0" baseline="0" dirty="0" err="1">
                <a:ln>
                  <a:noFill/>
                </a:ln>
                <a:solidFill>
                  <a:schemeClr val="tx1"/>
                </a:solidFill>
                <a:effectLst/>
                <a:latin typeface="Arial" panose="020B0604020202020204" pitchFamily="34" charset="0"/>
              </a:rPr>
              <a:t>trình</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400" i="0" u="none" strike="noStrike" cap="none" normalizeH="0" baseline="0" dirty="0" err="1">
                <a:ln>
                  <a:noFill/>
                </a:ln>
                <a:solidFill>
                  <a:schemeClr val="tx1"/>
                </a:solidFill>
                <a:effectLst/>
                <a:latin typeface="Arial" panose="020B0604020202020204" pitchFamily="34" charset="0"/>
              </a:rPr>
              <a:t>Làm</a:t>
            </a:r>
            <a:r>
              <a:rPr kumimoji="0" lang="en-US" altLang="en-US" sz="2400" i="0" u="none" strike="noStrike" cap="none" normalizeH="0" baseline="0" dirty="0">
                <a:ln>
                  <a:noFill/>
                </a:ln>
                <a:solidFill>
                  <a:schemeClr val="tx1"/>
                </a:solidFill>
                <a:effectLst/>
                <a:latin typeface="Arial" panose="020B0604020202020204" pitchFamily="34" charset="0"/>
              </a:rPr>
              <a:t> </a:t>
            </a:r>
            <a:r>
              <a:rPr kumimoji="0" lang="en-US" altLang="en-US" sz="2400" i="0" u="none" strike="noStrike" cap="none" normalizeH="0" baseline="0" dirty="0" err="1">
                <a:ln>
                  <a:noFill/>
                </a:ln>
                <a:solidFill>
                  <a:schemeClr val="tx1"/>
                </a:solidFill>
                <a:effectLst/>
                <a:latin typeface="Arial" panose="020B0604020202020204" pitchFamily="34" charset="0"/>
              </a:rPr>
              <a:t>mờ</a:t>
            </a:r>
            <a:r>
              <a:rPr kumimoji="0" lang="en-US" altLang="en-US" sz="2400" i="0" u="none" strike="noStrike" cap="none" normalizeH="0" baseline="0" dirty="0">
                <a:ln>
                  <a:noFill/>
                </a:ln>
                <a:solidFill>
                  <a:schemeClr val="tx1"/>
                </a:solidFill>
                <a:effectLst/>
                <a:latin typeface="Arial" panose="020B0604020202020204" pitchFamily="34" charset="0"/>
              </a:rPr>
              <a:t> </a:t>
            </a:r>
            <a:r>
              <a:rPr kumimoji="0" lang="en-US" altLang="en-US" sz="2400" i="0" u="none" strike="noStrike" cap="none" normalizeH="0" baseline="0" dirty="0" err="1">
                <a:ln>
                  <a:noFill/>
                </a:ln>
                <a:solidFill>
                  <a:schemeClr val="tx1"/>
                </a:solidFill>
                <a:effectLst/>
                <a:latin typeface="Arial" panose="020B0604020202020204" pitchFamily="34" charset="0"/>
              </a:rPr>
              <a:t>ảnh</a:t>
            </a:r>
            <a:endParaRPr kumimoji="0" lang="en-US" altLang="en-US" sz="240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400" i="0" u="none" strike="noStrike" cap="none" normalizeH="0" baseline="0" dirty="0" err="1">
                <a:ln>
                  <a:noFill/>
                </a:ln>
                <a:solidFill>
                  <a:schemeClr val="tx1"/>
                </a:solidFill>
                <a:effectLst/>
                <a:latin typeface="Arial" panose="020B0604020202020204" pitchFamily="34" charset="0"/>
              </a:rPr>
              <a:t>Tính</a:t>
            </a:r>
            <a:r>
              <a:rPr kumimoji="0" lang="en-US" altLang="en-US" sz="2400" i="0" u="none" strike="noStrike" cap="none" normalizeH="0" baseline="0" dirty="0">
                <a:ln>
                  <a:noFill/>
                </a:ln>
                <a:solidFill>
                  <a:schemeClr val="tx1"/>
                </a:solidFill>
                <a:effectLst/>
                <a:latin typeface="Arial" panose="020B0604020202020204" pitchFamily="34" charset="0"/>
              </a:rPr>
              <a:t> gradient</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400" i="0" u="none" strike="noStrike" cap="none" normalizeH="0" baseline="0" dirty="0" err="1">
                <a:ln>
                  <a:noFill/>
                </a:ln>
                <a:solidFill>
                  <a:schemeClr val="tx1"/>
                </a:solidFill>
                <a:effectLst/>
                <a:latin typeface="Arial" panose="020B0604020202020204" pitchFamily="34" charset="0"/>
              </a:rPr>
              <a:t>Làm</a:t>
            </a:r>
            <a:r>
              <a:rPr kumimoji="0" lang="en-US" altLang="en-US" sz="2400" i="0" u="none" strike="noStrike" cap="none" normalizeH="0" baseline="0" dirty="0">
                <a:ln>
                  <a:noFill/>
                </a:ln>
                <a:solidFill>
                  <a:schemeClr val="tx1"/>
                </a:solidFill>
                <a:effectLst/>
                <a:latin typeface="Arial" panose="020B0604020202020204" pitchFamily="34" charset="0"/>
              </a:rPr>
              <a:t> </a:t>
            </a:r>
            <a:r>
              <a:rPr kumimoji="0" lang="en-US" altLang="en-US" sz="2400" i="0" u="none" strike="noStrike" cap="none" normalizeH="0" baseline="0" dirty="0" err="1">
                <a:ln>
                  <a:noFill/>
                </a:ln>
                <a:solidFill>
                  <a:schemeClr val="tx1"/>
                </a:solidFill>
                <a:effectLst/>
                <a:latin typeface="Arial" panose="020B0604020202020204" pitchFamily="34" charset="0"/>
              </a:rPr>
              <a:t>mỏng</a:t>
            </a:r>
            <a:r>
              <a:rPr kumimoji="0" lang="en-US" altLang="en-US" sz="2400" i="0" u="none" strike="noStrike" cap="none" normalizeH="0" baseline="0" dirty="0">
                <a:ln>
                  <a:noFill/>
                </a:ln>
                <a:solidFill>
                  <a:schemeClr val="tx1"/>
                </a:solidFill>
                <a:effectLst/>
                <a:latin typeface="Arial" panose="020B0604020202020204" pitchFamily="34" charset="0"/>
              </a:rPr>
              <a:t> </a:t>
            </a:r>
            <a:r>
              <a:rPr kumimoji="0" lang="en-US" altLang="en-US" sz="2400" i="0" u="none" strike="noStrike" cap="none" normalizeH="0" baseline="0" dirty="0" err="1">
                <a:ln>
                  <a:noFill/>
                </a:ln>
                <a:solidFill>
                  <a:schemeClr val="tx1"/>
                </a:solidFill>
                <a:effectLst/>
                <a:latin typeface="Arial" panose="020B0604020202020204" pitchFamily="34" charset="0"/>
              </a:rPr>
              <a:t>cạnh</a:t>
            </a:r>
            <a:endParaRPr kumimoji="0" lang="en-US" altLang="en-US" sz="240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2400" i="0" u="none" strike="noStrike" cap="none" normalizeH="0" baseline="0" dirty="0" err="1">
                <a:ln>
                  <a:noFill/>
                </a:ln>
                <a:solidFill>
                  <a:schemeClr val="tx1"/>
                </a:solidFill>
                <a:effectLst/>
                <a:latin typeface="Arial" panose="020B0604020202020204" pitchFamily="34" charset="0"/>
              </a:rPr>
              <a:t>Phân</a:t>
            </a:r>
            <a:r>
              <a:rPr kumimoji="0" lang="en-US" altLang="en-US" sz="2400" i="0" u="none" strike="noStrike" cap="none" normalizeH="0" baseline="0" dirty="0">
                <a:ln>
                  <a:noFill/>
                </a:ln>
                <a:solidFill>
                  <a:schemeClr val="tx1"/>
                </a:solidFill>
                <a:effectLst/>
                <a:latin typeface="Arial" panose="020B0604020202020204" pitchFamily="34" charset="0"/>
              </a:rPr>
              <a:t> </a:t>
            </a:r>
            <a:r>
              <a:rPr kumimoji="0" lang="en-US" altLang="en-US" sz="2400" i="0" u="none" strike="noStrike" cap="none" normalizeH="0" baseline="0" dirty="0" err="1">
                <a:ln>
                  <a:noFill/>
                </a:ln>
                <a:solidFill>
                  <a:schemeClr val="tx1"/>
                </a:solidFill>
                <a:effectLst/>
                <a:latin typeface="Arial" panose="020B0604020202020204" pitchFamily="34" charset="0"/>
              </a:rPr>
              <a:t>ngưỡng</a:t>
            </a:r>
            <a:r>
              <a:rPr kumimoji="0" lang="en-US" altLang="en-US" sz="2400" i="0" u="none" strike="noStrike" cap="none" normalizeH="0" baseline="0" dirty="0">
                <a:ln>
                  <a:noFill/>
                </a:ln>
                <a:solidFill>
                  <a:schemeClr val="tx1"/>
                </a:solidFill>
                <a:effectLst/>
                <a:latin typeface="Arial" panose="020B0604020202020204" pitchFamily="34" charset="0"/>
              </a:rPr>
              <a:t> </a:t>
            </a:r>
            <a:r>
              <a:rPr kumimoji="0" lang="en-US" altLang="en-US" sz="2400" i="0" u="none" strike="noStrike" cap="none" normalizeH="0" baseline="0" dirty="0" err="1">
                <a:ln>
                  <a:noFill/>
                </a:ln>
                <a:solidFill>
                  <a:schemeClr val="tx1"/>
                </a:solidFill>
                <a:effectLst/>
                <a:latin typeface="Arial" panose="020B0604020202020204" pitchFamily="34" charset="0"/>
              </a:rPr>
              <a:t>kép</a:t>
            </a:r>
            <a:r>
              <a:rPr kumimoji="0" lang="en-US" altLang="en-US" sz="240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2400" i="0" u="none" strike="noStrike" cap="none" normalizeH="0" baseline="0" dirty="0">
                <a:ln>
                  <a:noFill/>
                </a:ln>
                <a:solidFill>
                  <a:schemeClr val="tx1"/>
                </a:solidFill>
                <a:effectLst/>
                <a:latin typeface="Arial" panose="020B0604020202020204" pitchFamily="34" charset="0"/>
              </a:rPr>
              <a:t>Liên </a:t>
            </a:r>
            <a:r>
              <a:rPr kumimoji="0" lang="en-US" altLang="en-US" sz="2400" i="0" u="none" strike="noStrike" cap="none" normalizeH="0" baseline="0" dirty="0" err="1">
                <a:ln>
                  <a:noFill/>
                </a:ln>
                <a:solidFill>
                  <a:schemeClr val="tx1"/>
                </a:solidFill>
                <a:effectLst/>
                <a:latin typeface="Arial" panose="020B0604020202020204" pitchFamily="34" charset="0"/>
              </a:rPr>
              <a:t>kết</a:t>
            </a:r>
            <a:r>
              <a:rPr kumimoji="0" lang="en-US" altLang="en-US" sz="2400" i="0" u="none" strike="noStrike" cap="none" normalizeH="0" baseline="0" dirty="0">
                <a:ln>
                  <a:noFill/>
                </a:ln>
                <a:solidFill>
                  <a:schemeClr val="tx1"/>
                </a:solidFill>
                <a:effectLst/>
                <a:latin typeface="Arial" panose="020B0604020202020204" pitchFamily="34" charset="0"/>
              </a:rPr>
              <a:t> </a:t>
            </a:r>
            <a:r>
              <a:rPr kumimoji="0" lang="en-US" altLang="en-US" sz="2400" i="0" u="none" strike="noStrike" cap="none" normalizeH="0" baseline="0" dirty="0" err="1">
                <a:ln>
                  <a:noFill/>
                </a:ln>
                <a:solidFill>
                  <a:schemeClr val="tx1"/>
                </a:solidFill>
                <a:effectLst/>
                <a:latin typeface="Arial" panose="020B0604020202020204" pitchFamily="34" charset="0"/>
              </a:rPr>
              <a:t>cạnh</a:t>
            </a:r>
            <a:endParaRPr kumimoji="0" lang="en-US" altLang="en-US" sz="240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algn="l">
              <a:lnSpc>
                <a:spcPts val="2700"/>
              </a:lnSpc>
            </a:pPr>
            <a:br>
              <a:rPr lang="vi-VN" sz="2400" dirty="0">
                <a:effectLst/>
                <a:latin typeface="Arial" panose="020B0604020202020204" pitchFamily="34" charset="0"/>
                <a:ea typeface="Arial" panose="020B0604020202020204" pitchFamily="34" charset="0"/>
              </a:rPr>
            </a:br>
            <a:endParaRPr lang="en-US" sz="2400" dirty="0"/>
          </a:p>
        </p:txBody>
      </p:sp>
      <p:pic>
        <p:nvPicPr>
          <p:cNvPr id="12" name="Hình ảnh 11" descr="Ảnh có chứa biểu đồ, văn bản, thiết kế&#10;&#10;Mô tả được tạo tự động">
            <a:extLst>
              <a:ext uri="{FF2B5EF4-FFF2-40B4-BE49-F238E27FC236}">
                <a16:creationId xmlns:a16="http://schemas.microsoft.com/office/drawing/2014/main" id="{184DB51F-92D2-E443-2B98-17CCB05A7766}"/>
              </a:ext>
            </a:extLst>
          </p:cNvPr>
          <p:cNvPicPr>
            <a:picLocks noChangeAspect="1"/>
          </p:cNvPicPr>
          <p:nvPr/>
        </p:nvPicPr>
        <p:blipFill>
          <a:blip r:embed="rId4"/>
          <a:stretch>
            <a:fillRect/>
          </a:stretch>
        </p:blipFill>
        <p:spPr>
          <a:xfrm>
            <a:off x="9719877" y="1685915"/>
            <a:ext cx="1823720" cy="785495"/>
          </a:xfrm>
          <a:prstGeom prst="rect">
            <a:avLst/>
          </a:prstGeom>
        </p:spPr>
      </p:pic>
      <p:pic>
        <p:nvPicPr>
          <p:cNvPr id="13" name="Hình ảnh 12" descr="Ảnh có chứa Phông chữ, biểu tượng, Đồ họa, văn bản&#10;&#10;Mô tả được tạo tự động">
            <a:extLst>
              <a:ext uri="{FF2B5EF4-FFF2-40B4-BE49-F238E27FC236}">
                <a16:creationId xmlns:a16="http://schemas.microsoft.com/office/drawing/2014/main" id="{28053877-3DF9-5122-0598-A8CCBD9B4EB0}"/>
              </a:ext>
            </a:extLst>
          </p:cNvPr>
          <p:cNvPicPr>
            <a:picLocks noChangeAspect="1"/>
          </p:cNvPicPr>
          <p:nvPr/>
        </p:nvPicPr>
        <p:blipFill>
          <a:blip r:embed="rId5"/>
          <a:stretch>
            <a:fillRect/>
          </a:stretch>
        </p:blipFill>
        <p:spPr>
          <a:xfrm>
            <a:off x="9711566" y="2513337"/>
            <a:ext cx="1845945" cy="782320"/>
          </a:xfrm>
          <a:prstGeom prst="rect">
            <a:avLst/>
          </a:prstGeom>
        </p:spPr>
      </p:pic>
      <p:pic>
        <p:nvPicPr>
          <p:cNvPr id="14" name="Hình ảnh 13" descr="Ảnh có chứa Phông chữ, biểu tượng, Đồ họa, thiết kế&#10;&#10;Mô tả được tạo tự động">
            <a:extLst>
              <a:ext uri="{FF2B5EF4-FFF2-40B4-BE49-F238E27FC236}">
                <a16:creationId xmlns:a16="http://schemas.microsoft.com/office/drawing/2014/main" id="{DBF371AB-1112-C49F-A691-87CAEC16E1E2}"/>
              </a:ext>
            </a:extLst>
          </p:cNvPr>
          <p:cNvPicPr>
            <a:picLocks noChangeAspect="1"/>
          </p:cNvPicPr>
          <p:nvPr/>
        </p:nvPicPr>
        <p:blipFill>
          <a:blip r:embed="rId6"/>
          <a:stretch>
            <a:fillRect/>
          </a:stretch>
        </p:blipFill>
        <p:spPr>
          <a:xfrm>
            <a:off x="9711566" y="3346417"/>
            <a:ext cx="1835785" cy="775970"/>
          </a:xfrm>
          <a:prstGeom prst="rect">
            <a:avLst/>
          </a:prstGeom>
        </p:spPr>
      </p:pic>
      <p:sp>
        <p:nvSpPr>
          <p:cNvPr id="16" name="Hộp Văn bản 15">
            <a:extLst>
              <a:ext uri="{FF2B5EF4-FFF2-40B4-BE49-F238E27FC236}">
                <a16:creationId xmlns:a16="http://schemas.microsoft.com/office/drawing/2014/main" id="{D5D27C7D-CB1E-BD2E-7014-E11E566BCF5A}"/>
              </a:ext>
            </a:extLst>
          </p:cNvPr>
          <p:cNvSpPr txBox="1"/>
          <p:nvPr/>
        </p:nvSpPr>
        <p:spPr>
          <a:xfrm>
            <a:off x="6905642" y="2587771"/>
            <a:ext cx="2543158" cy="707886"/>
          </a:xfrm>
          <a:prstGeom prst="rect">
            <a:avLst/>
          </a:prstGeom>
          <a:noFill/>
        </p:spPr>
        <p:txBody>
          <a:bodyPr wrap="square">
            <a:spAutoFit/>
          </a:bodyPr>
          <a:lstStyle/>
          <a:p>
            <a:r>
              <a:rPr lang="en-US" sz="2000" dirty="0" err="1">
                <a:effectLst/>
                <a:latin typeface="Arial" panose="020B0604020202020204" pitchFamily="34" charset="0"/>
                <a:ea typeface="Arial" panose="020B0604020202020204" pitchFamily="34" charset="0"/>
              </a:rPr>
              <a:t>Mở</a:t>
            </a:r>
            <a:r>
              <a:rPr lang="en-US" sz="2000" dirty="0">
                <a:effectLst/>
                <a:latin typeface="Arial" panose="020B0604020202020204" pitchFamily="34" charset="0"/>
                <a:ea typeface="Arial" panose="020B0604020202020204" pitchFamily="34" charset="0"/>
              </a:rPr>
              <a:t> </a:t>
            </a:r>
            <a:r>
              <a:rPr lang="en-US" sz="2000" dirty="0" err="1">
                <a:effectLst/>
                <a:latin typeface="Arial" panose="020B0604020202020204" pitchFamily="34" charset="0"/>
                <a:ea typeface="Arial" panose="020B0604020202020204" pitchFamily="34" charset="0"/>
              </a:rPr>
              <a:t>rộng</a:t>
            </a:r>
            <a:r>
              <a:rPr lang="en-US" sz="2000" dirty="0">
                <a:effectLst/>
                <a:latin typeface="Arial" panose="020B0604020202020204" pitchFamily="34" charset="0"/>
                <a:ea typeface="Arial" panose="020B0604020202020204" pitchFamily="34" charset="0"/>
              </a:rPr>
              <a:t> </a:t>
            </a:r>
            <a:r>
              <a:rPr lang="en-US" sz="2000" dirty="0" err="1">
                <a:effectLst/>
                <a:latin typeface="Arial" panose="020B0604020202020204" pitchFamily="34" charset="0"/>
                <a:ea typeface="Arial" panose="020B0604020202020204" pitchFamily="34" charset="0"/>
              </a:rPr>
              <a:t>biên</a:t>
            </a:r>
            <a:r>
              <a:rPr lang="en-US" sz="2000" dirty="0">
                <a:effectLst/>
                <a:latin typeface="Arial" panose="020B0604020202020204" pitchFamily="34" charset="0"/>
                <a:ea typeface="Arial" panose="020B0604020202020204" pitchFamily="34" charset="0"/>
              </a:rPr>
              <a:t> </a:t>
            </a:r>
            <a:r>
              <a:rPr lang="en-US" sz="2000" dirty="0" err="1">
                <a:effectLst/>
                <a:latin typeface="Arial" panose="020B0604020202020204" pitchFamily="34" charset="0"/>
                <a:ea typeface="Arial" panose="020B0604020202020204" pitchFamily="34" charset="0"/>
              </a:rPr>
              <a:t>để</a:t>
            </a:r>
            <a:r>
              <a:rPr lang="en-US" sz="2000" dirty="0">
                <a:effectLst/>
                <a:latin typeface="Arial" panose="020B0604020202020204" pitchFamily="34" charset="0"/>
                <a:ea typeface="Arial" panose="020B0604020202020204" pitchFamily="34" charset="0"/>
              </a:rPr>
              <a:t> </a:t>
            </a:r>
            <a:r>
              <a:rPr lang="en-US" sz="2000" dirty="0" err="1">
                <a:effectLst/>
                <a:latin typeface="Arial" panose="020B0604020202020204" pitchFamily="34" charset="0"/>
                <a:ea typeface="Arial" panose="020B0604020202020204" pitchFamily="34" charset="0"/>
              </a:rPr>
              <a:t>làm</a:t>
            </a:r>
            <a:r>
              <a:rPr lang="en-US" sz="2000" dirty="0">
                <a:effectLst/>
                <a:latin typeface="Arial" panose="020B0604020202020204" pitchFamily="34" charset="0"/>
                <a:ea typeface="Arial" panose="020B0604020202020204" pitchFamily="34" charset="0"/>
              </a:rPr>
              <a:t> </a:t>
            </a:r>
            <a:r>
              <a:rPr lang="en-US" sz="2000" dirty="0" err="1">
                <a:effectLst/>
                <a:latin typeface="Arial" panose="020B0604020202020204" pitchFamily="34" charset="0"/>
                <a:ea typeface="Arial" panose="020B0604020202020204" pitchFamily="34" charset="0"/>
              </a:rPr>
              <a:t>rõ</a:t>
            </a:r>
            <a:r>
              <a:rPr lang="en-US" sz="2000" dirty="0">
                <a:effectLst/>
                <a:latin typeface="Arial" panose="020B0604020202020204" pitchFamily="34" charset="0"/>
                <a:ea typeface="Arial" panose="020B0604020202020204" pitchFamily="34" charset="0"/>
              </a:rPr>
              <a:t> </a:t>
            </a:r>
            <a:r>
              <a:rPr lang="en-US" sz="2000" dirty="0" err="1">
                <a:effectLst/>
                <a:latin typeface="Arial" panose="020B0604020202020204" pitchFamily="34" charset="0"/>
                <a:ea typeface="Arial" panose="020B0604020202020204" pitchFamily="34" charset="0"/>
              </a:rPr>
              <a:t>các</a:t>
            </a:r>
            <a:r>
              <a:rPr lang="en-US" sz="2000" dirty="0">
                <a:effectLst/>
                <a:latin typeface="Arial" panose="020B0604020202020204" pitchFamily="34" charset="0"/>
                <a:ea typeface="Arial" panose="020B0604020202020204" pitchFamily="34" charset="0"/>
              </a:rPr>
              <a:t> </a:t>
            </a:r>
            <a:r>
              <a:rPr lang="en-US" sz="2000" dirty="0" err="1">
                <a:effectLst/>
                <a:latin typeface="Arial" panose="020B0604020202020204" pitchFamily="34" charset="0"/>
                <a:ea typeface="Arial" panose="020B0604020202020204" pitchFamily="34" charset="0"/>
              </a:rPr>
              <a:t>cạnh</a:t>
            </a:r>
            <a:endParaRPr lang="en-US" sz="2000" dirty="0"/>
          </a:p>
        </p:txBody>
      </p:sp>
      <p:sp>
        <p:nvSpPr>
          <p:cNvPr id="17" name="Hộp Văn bản 16">
            <a:extLst>
              <a:ext uri="{FF2B5EF4-FFF2-40B4-BE49-F238E27FC236}">
                <a16:creationId xmlns:a16="http://schemas.microsoft.com/office/drawing/2014/main" id="{AFBECC7F-01D5-F222-93CE-668D55A8F086}"/>
              </a:ext>
            </a:extLst>
          </p:cNvPr>
          <p:cNvSpPr txBox="1"/>
          <p:nvPr/>
        </p:nvSpPr>
        <p:spPr>
          <a:xfrm>
            <a:off x="9624480" y="1216908"/>
            <a:ext cx="2187557" cy="400110"/>
          </a:xfrm>
          <a:prstGeom prst="rect">
            <a:avLst/>
          </a:prstGeom>
          <a:noFill/>
        </p:spPr>
        <p:txBody>
          <a:bodyPr wrap="square">
            <a:spAutoFit/>
          </a:bodyPr>
          <a:lstStyle/>
          <a:p>
            <a:r>
              <a:rPr lang="vi-VN" sz="2000" dirty="0" err="1">
                <a:effectLst/>
                <a:latin typeface="Arial" panose="020B0604020202020204" pitchFamily="34" charset="0"/>
                <a:ea typeface="Arial" panose="020B0604020202020204" pitchFamily="34" charset="0"/>
              </a:rPr>
              <a:t>Canny</a:t>
            </a:r>
            <a:r>
              <a:rPr lang="vi-VN" sz="2000" dirty="0">
                <a:effectLst/>
                <a:latin typeface="Arial" panose="020B0604020202020204" pitchFamily="34" charset="0"/>
                <a:ea typeface="Arial" panose="020B0604020202020204" pitchFamily="34" charset="0"/>
              </a:rPr>
              <a:t> </a:t>
            </a:r>
            <a:r>
              <a:rPr lang="vi-VN" sz="2000" dirty="0" err="1">
                <a:effectLst/>
                <a:latin typeface="Arial" panose="020B0604020202020204" pitchFamily="34" charset="0"/>
                <a:ea typeface="Arial" panose="020B0604020202020204" pitchFamily="34" charset="0"/>
              </a:rPr>
              <a:t>Edge</a:t>
            </a:r>
            <a:r>
              <a:rPr lang="vi-VN" sz="2000" dirty="0">
                <a:effectLst/>
                <a:latin typeface="Arial" panose="020B0604020202020204" pitchFamily="34" charset="0"/>
                <a:ea typeface="Arial" panose="020B0604020202020204" pitchFamily="34" charset="0"/>
              </a:rPr>
              <a:t> gốc</a:t>
            </a:r>
            <a:endParaRPr lang="en-US" sz="2000" dirty="0"/>
          </a:p>
        </p:txBody>
      </p:sp>
      <p:sp>
        <p:nvSpPr>
          <p:cNvPr id="19" name="Hộp Văn bản 18">
            <a:extLst>
              <a:ext uri="{FF2B5EF4-FFF2-40B4-BE49-F238E27FC236}">
                <a16:creationId xmlns:a16="http://schemas.microsoft.com/office/drawing/2014/main" id="{914FF81C-32B1-9F6B-CBDF-6B9BFBC3C414}"/>
              </a:ext>
            </a:extLst>
          </p:cNvPr>
          <p:cNvSpPr txBox="1"/>
          <p:nvPr/>
        </p:nvSpPr>
        <p:spPr>
          <a:xfrm>
            <a:off x="6903051" y="3290276"/>
            <a:ext cx="2808515" cy="727059"/>
          </a:xfrm>
          <a:prstGeom prst="rect">
            <a:avLst/>
          </a:prstGeom>
          <a:noFill/>
        </p:spPr>
        <p:txBody>
          <a:bodyPr wrap="square">
            <a:spAutoFit/>
          </a:bodyPr>
          <a:lstStyle/>
          <a:p>
            <a:pPr marR="0" lvl="0">
              <a:lnSpc>
                <a:spcPct val="107000"/>
              </a:lnSpc>
              <a:spcAft>
                <a:spcPts val="800"/>
              </a:spcAft>
            </a:pPr>
            <a:r>
              <a:rPr lang="en-US" sz="2000" dirty="0" err="1">
                <a:effectLst/>
                <a:latin typeface="Arial" panose="020B0604020202020204" pitchFamily="34" charset="0"/>
                <a:ea typeface="Arial" panose="020B0604020202020204" pitchFamily="34" charset="0"/>
                <a:cs typeface="Arial" panose="020B0604020202020204" pitchFamily="34" charset="0"/>
              </a:rPr>
              <a:t>Loại</a:t>
            </a:r>
            <a:r>
              <a:rPr lang="en-US" sz="2000" dirty="0">
                <a:effectLst/>
                <a:latin typeface="Arial" panose="020B0604020202020204" pitchFamily="34" charset="0"/>
                <a:ea typeface="Arial" panose="020B0604020202020204" pitchFamily="34" charset="0"/>
                <a:cs typeface="Arial" panose="020B0604020202020204" pitchFamily="34" charset="0"/>
              </a:rPr>
              <a:t> </a:t>
            </a:r>
            <a:r>
              <a:rPr lang="en-US" sz="2000" dirty="0" err="1">
                <a:effectLst/>
                <a:latin typeface="Arial" panose="020B0604020202020204" pitchFamily="34" charset="0"/>
                <a:ea typeface="Arial" panose="020B0604020202020204" pitchFamily="34" charset="0"/>
                <a:cs typeface="Arial" panose="020B0604020202020204" pitchFamily="34" charset="0"/>
              </a:rPr>
              <a:t>bỏ</a:t>
            </a:r>
            <a:r>
              <a:rPr lang="en-US" sz="2000" dirty="0">
                <a:effectLst/>
                <a:latin typeface="Arial" panose="020B0604020202020204" pitchFamily="34" charset="0"/>
                <a:ea typeface="Arial" panose="020B0604020202020204" pitchFamily="34" charset="0"/>
                <a:cs typeface="Arial" panose="020B0604020202020204" pitchFamily="34" charset="0"/>
              </a:rPr>
              <a:t> </a:t>
            </a:r>
            <a:r>
              <a:rPr lang="en-US" sz="2000" dirty="0" err="1">
                <a:effectLst/>
                <a:latin typeface="Arial" panose="020B0604020202020204" pitchFamily="34" charset="0"/>
                <a:ea typeface="Arial" panose="020B0604020202020204" pitchFamily="34" charset="0"/>
                <a:cs typeface="Arial" panose="020B0604020202020204" pitchFamily="34" charset="0"/>
              </a:rPr>
              <a:t>các</a:t>
            </a:r>
            <a:r>
              <a:rPr lang="en-US" sz="2000" dirty="0">
                <a:effectLst/>
                <a:latin typeface="Arial" panose="020B0604020202020204" pitchFamily="34" charset="0"/>
                <a:ea typeface="Arial" panose="020B0604020202020204" pitchFamily="34" charset="0"/>
                <a:cs typeface="Arial" panose="020B0604020202020204" pitchFamily="34" charset="0"/>
              </a:rPr>
              <a:t> </a:t>
            </a:r>
            <a:r>
              <a:rPr lang="en-US" sz="2000" dirty="0" err="1">
                <a:effectLst/>
                <a:latin typeface="Arial" panose="020B0604020202020204" pitchFamily="34" charset="0"/>
                <a:ea typeface="Arial" panose="020B0604020202020204" pitchFamily="34" charset="0"/>
                <a:cs typeface="Arial" panose="020B0604020202020204" pitchFamily="34" charset="0"/>
              </a:rPr>
              <a:t>khe</a:t>
            </a:r>
            <a:r>
              <a:rPr lang="en-US" sz="2000" dirty="0">
                <a:effectLst/>
                <a:latin typeface="Arial" panose="020B0604020202020204" pitchFamily="34" charset="0"/>
                <a:ea typeface="Arial" panose="020B0604020202020204" pitchFamily="34" charset="0"/>
                <a:cs typeface="Arial" panose="020B0604020202020204" pitchFamily="34" charset="0"/>
              </a:rPr>
              <a:t> </a:t>
            </a:r>
            <a:r>
              <a:rPr lang="en-US" sz="2000" dirty="0" err="1">
                <a:effectLst/>
                <a:latin typeface="Arial" panose="020B0604020202020204" pitchFamily="34" charset="0"/>
                <a:ea typeface="Arial" panose="020B0604020202020204" pitchFamily="34" charset="0"/>
                <a:cs typeface="Arial" panose="020B0604020202020204" pitchFamily="34" charset="0"/>
              </a:rPr>
              <a:t>hở</a:t>
            </a:r>
            <a:r>
              <a:rPr lang="en-US" sz="2000" dirty="0">
                <a:effectLst/>
                <a:latin typeface="Arial" panose="020B0604020202020204" pitchFamily="34" charset="0"/>
                <a:ea typeface="Arial" panose="020B0604020202020204" pitchFamily="34" charset="0"/>
                <a:cs typeface="Arial" panose="020B0604020202020204" pitchFamily="34" charset="0"/>
              </a:rPr>
              <a:t> </a:t>
            </a:r>
            <a:r>
              <a:rPr lang="en-US" sz="2000" dirty="0" err="1">
                <a:effectLst/>
                <a:latin typeface="Arial" panose="020B0604020202020204" pitchFamily="34" charset="0"/>
                <a:ea typeface="Arial" panose="020B0604020202020204" pitchFamily="34" charset="0"/>
                <a:cs typeface="Arial" panose="020B0604020202020204" pitchFamily="34" charset="0"/>
              </a:rPr>
              <a:t>nhỏ</a:t>
            </a:r>
            <a:r>
              <a:rPr lang="en-US" sz="2000" dirty="0">
                <a:effectLst/>
                <a:latin typeface="Arial" panose="020B0604020202020204" pitchFamily="34" charset="0"/>
                <a:ea typeface="Arial" panose="020B0604020202020204" pitchFamily="34" charset="0"/>
                <a:cs typeface="Arial" panose="020B0604020202020204" pitchFamily="34" charset="0"/>
              </a:rPr>
              <a:t> </a:t>
            </a:r>
            <a:r>
              <a:rPr lang="en-US" sz="2000" dirty="0" err="1">
                <a:effectLst/>
                <a:latin typeface="Arial" panose="020B0604020202020204" pitchFamily="34" charset="0"/>
                <a:ea typeface="Arial" panose="020B0604020202020204" pitchFamily="34" charset="0"/>
                <a:cs typeface="Arial" panose="020B0604020202020204" pitchFamily="34" charset="0"/>
              </a:rPr>
              <a:t>trong</a:t>
            </a:r>
            <a:r>
              <a:rPr lang="en-US" sz="2000" dirty="0">
                <a:effectLst/>
                <a:latin typeface="Arial" panose="020B0604020202020204" pitchFamily="34" charset="0"/>
                <a:ea typeface="Arial" panose="020B0604020202020204" pitchFamily="34" charset="0"/>
                <a:cs typeface="Arial" panose="020B0604020202020204" pitchFamily="34" charset="0"/>
              </a:rPr>
              <a:t> </a:t>
            </a:r>
            <a:r>
              <a:rPr lang="en-US" sz="2000" dirty="0" err="1">
                <a:effectLst/>
                <a:latin typeface="Arial" panose="020B0604020202020204" pitchFamily="34" charset="0"/>
                <a:ea typeface="Arial" panose="020B0604020202020204" pitchFamily="34" charset="0"/>
                <a:cs typeface="Arial" panose="020B0604020202020204" pitchFamily="34" charset="0"/>
              </a:rPr>
              <a:t>đường</a:t>
            </a:r>
            <a:r>
              <a:rPr lang="en-US" sz="2000" dirty="0">
                <a:effectLst/>
                <a:latin typeface="Arial" panose="020B0604020202020204" pitchFamily="34" charset="0"/>
                <a:ea typeface="Arial" panose="020B0604020202020204" pitchFamily="34" charset="0"/>
                <a:cs typeface="Arial" panose="020B0604020202020204" pitchFamily="34" charset="0"/>
              </a:rPr>
              <a:t> </a:t>
            </a:r>
            <a:r>
              <a:rPr lang="en-US" sz="2000" dirty="0" err="1">
                <a:effectLst/>
                <a:latin typeface="Arial" panose="020B0604020202020204" pitchFamily="34" charset="0"/>
                <a:ea typeface="Arial" panose="020B0604020202020204" pitchFamily="34" charset="0"/>
                <a:cs typeface="Arial" panose="020B0604020202020204" pitchFamily="34" charset="0"/>
              </a:rPr>
              <a:t>biên</a:t>
            </a:r>
            <a:endParaRPr lang="en-US" dirty="0">
              <a:effectLst/>
              <a:latin typeface="Arial" panose="020B0604020202020204" pitchFamily="34" charset="0"/>
              <a:ea typeface="Arial" panose="020B0604020202020204" pitchFamily="34" charset="0"/>
              <a:cs typeface="Arial" panose="020B0604020202020204" pitchFamily="34" charset="0"/>
            </a:endParaRPr>
          </a:p>
        </p:txBody>
      </p:sp>
      <p:pic>
        <p:nvPicPr>
          <p:cNvPr id="20" name="Hình ảnh 19">
            <a:extLst>
              <a:ext uri="{FF2B5EF4-FFF2-40B4-BE49-F238E27FC236}">
                <a16:creationId xmlns:a16="http://schemas.microsoft.com/office/drawing/2014/main" id="{36B23F12-7F10-8EAE-6CF7-7DA32D4481E4}"/>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515453" y="2379286"/>
            <a:ext cx="2005330" cy="860425"/>
          </a:xfrm>
          <a:prstGeom prst="rect">
            <a:avLst/>
          </a:prstGeom>
          <a:noFill/>
          <a:ln>
            <a:noFill/>
          </a:ln>
        </p:spPr>
      </p:pic>
      <p:sp>
        <p:nvSpPr>
          <p:cNvPr id="21" name="Hộp Văn bản 20">
            <a:extLst>
              <a:ext uri="{FF2B5EF4-FFF2-40B4-BE49-F238E27FC236}">
                <a16:creationId xmlns:a16="http://schemas.microsoft.com/office/drawing/2014/main" id="{0FCD37AD-79B2-B7EF-DCA4-D3725CEE305D}"/>
              </a:ext>
            </a:extLst>
          </p:cNvPr>
          <p:cNvSpPr txBox="1"/>
          <p:nvPr/>
        </p:nvSpPr>
        <p:spPr>
          <a:xfrm>
            <a:off x="4515453" y="1937249"/>
            <a:ext cx="2187557" cy="400110"/>
          </a:xfrm>
          <a:prstGeom prst="rect">
            <a:avLst/>
          </a:prstGeom>
          <a:noFill/>
        </p:spPr>
        <p:txBody>
          <a:bodyPr wrap="square">
            <a:spAutoFit/>
          </a:bodyPr>
          <a:lstStyle/>
          <a:p>
            <a:r>
              <a:rPr lang="vi-VN" sz="2000" dirty="0">
                <a:effectLst/>
                <a:latin typeface="Arial" panose="020B0604020202020204" pitchFamily="34" charset="0"/>
                <a:ea typeface="Arial" panose="020B0604020202020204" pitchFamily="34" charset="0"/>
              </a:rPr>
              <a:t>Ảnh gốc</a:t>
            </a:r>
            <a:endParaRPr lang="en-US" sz="2000" dirty="0"/>
          </a:p>
        </p:txBody>
      </p:sp>
      <p:graphicFrame>
        <p:nvGraphicFramePr>
          <p:cNvPr id="22" name="Bảng 21">
            <a:extLst>
              <a:ext uri="{FF2B5EF4-FFF2-40B4-BE49-F238E27FC236}">
                <a16:creationId xmlns:a16="http://schemas.microsoft.com/office/drawing/2014/main" id="{02582182-68C4-5630-41A6-902F6C4759FD}"/>
              </a:ext>
            </a:extLst>
          </p:cNvPr>
          <p:cNvGraphicFramePr>
            <a:graphicFrameLocks noGrp="1"/>
          </p:cNvGraphicFramePr>
          <p:nvPr>
            <p:extLst>
              <p:ext uri="{D42A27DB-BD31-4B8C-83A1-F6EECF244321}">
                <p14:modId xmlns:p14="http://schemas.microsoft.com/office/powerpoint/2010/main" val="2464049814"/>
              </p:ext>
            </p:extLst>
          </p:nvPr>
        </p:nvGraphicFramePr>
        <p:xfrm>
          <a:off x="4781735" y="4625941"/>
          <a:ext cx="6743959" cy="1878014"/>
        </p:xfrm>
        <a:graphic>
          <a:graphicData uri="http://schemas.openxmlformats.org/drawingml/2006/table">
            <a:tbl>
              <a:tblPr firstRow="1" firstCol="1" bandRow="1">
                <a:tableStyleId>{5940675A-B579-460E-94D1-54222C63F5DA}</a:tableStyleId>
              </a:tblPr>
              <a:tblGrid>
                <a:gridCol w="2247737">
                  <a:extLst>
                    <a:ext uri="{9D8B030D-6E8A-4147-A177-3AD203B41FA5}">
                      <a16:colId xmlns:a16="http://schemas.microsoft.com/office/drawing/2014/main" val="683726452"/>
                    </a:ext>
                  </a:extLst>
                </a:gridCol>
                <a:gridCol w="2247737">
                  <a:extLst>
                    <a:ext uri="{9D8B030D-6E8A-4147-A177-3AD203B41FA5}">
                      <a16:colId xmlns:a16="http://schemas.microsoft.com/office/drawing/2014/main" val="3264857601"/>
                    </a:ext>
                  </a:extLst>
                </a:gridCol>
                <a:gridCol w="2248485">
                  <a:extLst>
                    <a:ext uri="{9D8B030D-6E8A-4147-A177-3AD203B41FA5}">
                      <a16:colId xmlns:a16="http://schemas.microsoft.com/office/drawing/2014/main" val="2412685324"/>
                    </a:ext>
                  </a:extLst>
                </a:gridCol>
              </a:tblGrid>
              <a:tr h="0">
                <a:tc>
                  <a:txBody>
                    <a:bodyPr/>
                    <a:lstStyle/>
                    <a:p>
                      <a:pPr marL="0" marR="0">
                        <a:lnSpc>
                          <a:spcPct val="107000"/>
                        </a:lnSpc>
                        <a:spcAft>
                          <a:spcPts val="800"/>
                        </a:spcAft>
                      </a:pPr>
                      <a:r>
                        <a:rPr lang="en-US" sz="2400" dirty="0">
                          <a:effectLst/>
                        </a:rPr>
                        <a:t> </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2400" dirty="0" err="1">
                          <a:effectLst/>
                        </a:rPr>
                        <a:t>Canny</a:t>
                      </a:r>
                      <a:r>
                        <a:rPr lang="vi-VN" sz="2400" dirty="0">
                          <a:effectLst/>
                        </a:rPr>
                        <a:t> </a:t>
                      </a:r>
                      <a:r>
                        <a:rPr lang="vi-VN" sz="2400" dirty="0" err="1">
                          <a:effectLst/>
                        </a:rPr>
                        <a:t>Edge</a:t>
                      </a:r>
                      <a:r>
                        <a:rPr lang="vi-VN" sz="2400" dirty="0">
                          <a:effectLst/>
                        </a:rPr>
                        <a:t> gốc</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400" dirty="0">
                          <a:effectLst/>
                        </a:rPr>
                        <a:t>CE</a:t>
                      </a:r>
                      <a:r>
                        <a:rPr lang="vi-VN" sz="2400" dirty="0">
                          <a:effectLst/>
                        </a:rPr>
                        <a:t> đã chỉnh sửa</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089197706"/>
                  </a:ext>
                </a:extLst>
              </a:tr>
              <a:tr h="0">
                <a:tc>
                  <a:txBody>
                    <a:bodyPr/>
                    <a:lstStyle/>
                    <a:p>
                      <a:pPr marL="0" marR="0">
                        <a:lnSpc>
                          <a:spcPct val="107000"/>
                        </a:lnSpc>
                        <a:spcAft>
                          <a:spcPts val="800"/>
                        </a:spcAft>
                      </a:pPr>
                      <a:r>
                        <a:rPr lang="en-US" sz="2400" dirty="0">
                          <a:effectLst/>
                        </a:rPr>
                        <a:t>Car </a:t>
                      </a:r>
                      <a:r>
                        <a:rPr lang="vi-VN" sz="2400" dirty="0">
                          <a:effectLst/>
                        </a:rPr>
                        <a:t>k = 10</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400" b="1" dirty="0">
                          <a:solidFill>
                            <a:schemeClr val="accent6">
                              <a:lumMod val="75000"/>
                            </a:schemeClr>
                          </a:solidFill>
                          <a:effectLst/>
                        </a:rPr>
                        <a:t>0</a:t>
                      </a:r>
                      <a:r>
                        <a:rPr lang="vi-VN" sz="2400" b="1" dirty="0">
                          <a:solidFill>
                            <a:schemeClr val="accent6">
                              <a:lumMod val="75000"/>
                            </a:schemeClr>
                          </a:solidFill>
                          <a:effectLst/>
                        </a:rPr>
                        <a:t>.84</a:t>
                      </a:r>
                      <a:endParaRPr lang="en-US" sz="20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2400" dirty="0">
                          <a:effectLst/>
                        </a:rPr>
                        <a:t>0.83</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426290192"/>
                  </a:ext>
                </a:extLst>
              </a:tr>
              <a:tr h="0">
                <a:tc>
                  <a:txBody>
                    <a:bodyPr/>
                    <a:lstStyle/>
                    <a:p>
                      <a:pPr marL="0" marR="0">
                        <a:lnSpc>
                          <a:spcPct val="107000"/>
                        </a:lnSpc>
                        <a:spcAft>
                          <a:spcPts val="800"/>
                        </a:spcAft>
                      </a:pPr>
                      <a:r>
                        <a:rPr lang="en-US" sz="2400" dirty="0">
                          <a:effectLst/>
                        </a:rPr>
                        <a:t>Pipe</a:t>
                      </a:r>
                      <a:r>
                        <a:rPr lang="vi-VN" sz="2400" dirty="0">
                          <a:effectLst/>
                        </a:rPr>
                        <a:t> k = 8</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400" dirty="0">
                          <a:effectLst/>
                        </a:rPr>
                        <a:t>0</a:t>
                      </a:r>
                      <a:r>
                        <a:rPr lang="vi-VN" sz="2400" dirty="0">
                          <a:effectLst/>
                        </a:rPr>
                        <a:t>.81</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400" b="1" dirty="0">
                          <a:solidFill>
                            <a:schemeClr val="accent6">
                              <a:lumMod val="75000"/>
                            </a:schemeClr>
                          </a:solidFill>
                          <a:effectLst/>
                        </a:rPr>
                        <a:t>0</a:t>
                      </a:r>
                      <a:r>
                        <a:rPr lang="vi-VN" sz="2400" b="1" dirty="0">
                          <a:solidFill>
                            <a:schemeClr val="accent6">
                              <a:lumMod val="75000"/>
                            </a:schemeClr>
                          </a:solidFill>
                          <a:effectLst/>
                        </a:rPr>
                        <a:t>.88</a:t>
                      </a:r>
                      <a:endParaRPr lang="en-US" sz="20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044519077"/>
                  </a:ext>
                </a:extLst>
              </a:tr>
              <a:tr h="0">
                <a:tc>
                  <a:txBody>
                    <a:bodyPr/>
                    <a:lstStyle/>
                    <a:p>
                      <a:pPr marL="0" marR="0">
                        <a:lnSpc>
                          <a:spcPct val="107000"/>
                        </a:lnSpc>
                        <a:spcAft>
                          <a:spcPts val="800"/>
                        </a:spcAft>
                      </a:pPr>
                      <a:r>
                        <a:rPr lang="en-US" sz="2400" dirty="0">
                          <a:effectLst/>
                        </a:rPr>
                        <a:t>Human k = 9</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400" b="1" dirty="0">
                          <a:solidFill>
                            <a:schemeClr val="accent6">
                              <a:lumMod val="75000"/>
                            </a:schemeClr>
                          </a:solidFill>
                          <a:effectLst/>
                        </a:rPr>
                        <a:t>0.68</a:t>
                      </a:r>
                      <a:endParaRPr lang="en-US" sz="20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400" dirty="0">
                          <a:effectLst/>
                        </a:rPr>
                        <a:t>0.64</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192492359"/>
                  </a:ext>
                </a:extLst>
              </a:tr>
            </a:tbl>
          </a:graphicData>
        </a:graphic>
      </p:graphicFrame>
      <p:sp>
        <p:nvSpPr>
          <p:cNvPr id="26" name="Hộp Văn bản 25">
            <a:extLst>
              <a:ext uri="{FF2B5EF4-FFF2-40B4-BE49-F238E27FC236}">
                <a16:creationId xmlns:a16="http://schemas.microsoft.com/office/drawing/2014/main" id="{B03919EB-E54B-D650-6B5E-B30FFB54E28F}"/>
              </a:ext>
            </a:extLst>
          </p:cNvPr>
          <p:cNvSpPr txBox="1"/>
          <p:nvPr/>
        </p:nvSpPr>
        <p:spPr>
          <a:xfrm>
            <a:off x="4716421" y="4244221"/>
            <a:ext cx="6096000" cy="369332"/>
          </a:xfrm>
          <a:prstGeom prst="rect">
            <a:avLst/>
          </a:prstGeom>
          <a:noFill/>
        </p:spPr>
        <p:txBody>
          <a:bodyPr wrap="square">
            <a:spAutoFit/>
          </a:bodyPr>
          <a:lstStyle/>
          <a:p>
            <a:r>
              <a:rPr kumimoji="0" lang="vi-VN" altLang="en-US" sz="1800" b="1" i="0" u="none" strike="noStrike" cap="none" normalizeH="0" baseline="0" dirty="0">
                <a:ln>
                  <a:noFill/>
                </a:ln>
                <a:solidFill>
                  <a:schemeClr val="tx1"/>
                </a:solidFill>
                <a:effectLst/>
                <a:latin typeface="Arial" panose="020B0604020202020204" pitchFamily="34" charset="0"/>
              </a:rPr>
              <a:t>Giải thuật KNN, </a:t>
            </a:r>
            <a:r>
              <a:rPr lang="vi-VN" sz="1800" b="1" dirty="0">
                <a:effectLst/>
                <a:latin typeface="Arial" panose="020B0604020202020204" pitchFamily="34" charset="0"/>
                <a:ea typeface="Arial" panose="020B0604020202020204" pitchFamily="34" charset="0"/>
              </a:rPr>
              <a:t>độ đo tương quan - </a:t>
            </a:r>
            <a:r>
              <a:rPr lang="vi-VN" sz="1800" b="1" dirty="0" err="1">
                <a:effectLst/>
                <a:latin typeface="Arial" panose="020B0604020202020204" pitchFamily="34" charset="0"/>
                <a:ea typeface="Arial" panose="020B0604020202020204" pitchFamily="34" charset="0"/>
              </a:rPr>
              <a:t>accuracy</a:t>
            </a:r>
            <a:endParaRPr lang="en-US" b="1" dirty="0"/>
          </a:p>
        </p:txBody>
      </p:sp>
      <p:sp>
        <p:nvSpPr>
          <p:cNvPr id="2" name="Chỗ dành sẵn cho Số hiệu Bản chiếu 1">
            <a:extLst>
              <a:ext uri="{FF2B5EF4-FFF2-40B4-BE49-F238E27FC236}">
                <a16:creationId xmlns:a16="http://schemas.microsoft.com/office/drawing/2014/main" id="{A5D5379D-0467-426D-902D-658F4B53A4D9}"/>
              </a:ext>
            </a:extLst>
          </p:cNvPr>
          <p:cNvSpPr>
            <a:spLocks noGrp="1"/>
          </p:cNvSpPr>
          <p:nvPr>
            <p:ph type="sldNum" sz="quarter" idx="12"/>
          </p:nvPr>
        </p:nvSpPr>
        <p:spPr>
          <a:xfrm>
            <a:off x="8800397" y="6447849"/>
            <a:ext cx="2743200" cy="365125"/>
          </a:xfrm>
        </p:spPr>
        <p:txBody>
          <a:bodyPr/>
          <a:lstStyle/>
          <a:p>
            <a:fld id="{CC2DAE37-14E2-4312-B4B9-07CAFF702F2C}" type="slidenum">
              <a:rPr lang="en-US" smtClean="0"/>
              <a:t>7</a:t>
            </a:fld>
            <a:endParaRPr lang="en-US"/>
          </a:p>
        </p:txBody>
      </p:sp>
    </p:spTree>
    <p:extLst>
      <p:ext uri="{BB962C8B-B14F-4D97-AF65-F5344CB8AC3E}">
        <p14:creationId xmlns:p14="http://schemas.microsoft.com/office/powerpoint/2010/main" val="2861255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A7A95-0EC5-90E7-35D2-46FD74E3008C}"/>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8C8FC31E-530B-118C-7DC3-DC6AB00E2C5C}"/>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1673B010-B670-3876-0BB4-FCB7CFF0389F}"/>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ADD08327-1BF8-5BB4-5BA7-75C25A5C81DE}"/>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p:txBody>
      </p:sp>
      <p:sp>
        <p:nvSpPr>
          <p:cNvPr id="3" name="Hộp Văn bản 2">
            <a:extLst>
              <a:ext uri="{FF2B5EF4-FFF2-40B4-BE49-F238E27FC236}">
                <a16:creationId xmlns:a16="http://schemas.microsoft.com/office/drawing/2014/main" id="{0FEB658B-CA12-5887-D270-104C7CEA04C1}"/>
              </a:ext>
            </a:extLst>
          </p:cNvPr>
          <p:cNvSpPr txBox="1"/>
          <p:nvPr/>
        </p:nvSpPr>
        <p:spPr>
          <a:xfrm>
            <a:off x="236782" y="1354730"/>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Object</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Detection</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 </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Phương pháp trích xuất đặc trưng</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pic>
        <p:nvPicPr>
          <p:cNvPr id="15" name="Picture 14">
            <a:extLst>
              <a:ext uri="{FF2B5EF4-FFF2-40B4-BE49-F238E27FC236}">
                <a16:creationId xmlns:a16="http://schemas.microsoft.com/office/drawing/2014/main" id="{C93542BE-21BA-25EE-8BB0-785D530E7B8E}"/>
              </a:ext>
            </a:extLst>
          </p:cNvPr>
          <p:cNvPicPr>
            <a:picLocks noChangeAspect="1"/>
          </p:cNvPicPr>
          <p:nvPr/>
        </p:nvPicPr>
        <p:blipFill>
          <a:blip r:embed="rId4"/>
          <a:stretch>
            <a:fillRect/>
          </a:stretch>
        </p:blipFill>
        <p:spPr>
          <a:xfrm>
            <a:off x="4592792" y="2024134"/>
            <a:ext cx="2592832" cy="1031240"/>
          </a:xfrm>
          <a:prstGeom prst="rect">
            <a:avLst/>
          </a:prstGeom>
        </p:spPr>
      </p:pic>
      <p:pic>
        <p:nvPicPr>
          <p:cNvPr id="23" name="Picture 22">
            <a:extLst>
              <a:ext uri="{FF2B5EF4-FFF2-40B4-BE49-F238E27FC236}">
                <a16:creationId xmlns:a16="http://schemas.microsoft.com/office/drawing/2014/main" id="{65CD6F55-BE04-19E9-DCA7-0624BEF1A8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2985" y="2024134"/>
            <a:ext cx="2578100" cy="1031240"/>
          </a:xfrm>
          <a:prstGeom prst="rect">
            <a:avLst/>
          </a:prstGeom>
        </p:spPr>
      </p:pic>
      <p:pic>
        <p:nvPicPr>
          <p:cNvPr id="25" name="Picture 24">
            <a:extLst>
              <a:ext uri="{FF2B5EF4-FFF2-40B4-BE49-F238E27FC236}">
                <a16:creationId xmlns:a16="http://schemas.microsoft.com/office/drawing/2014/main" id="{8BFD78E0-CFB8-562C-001F-51E0617ACAF6}"/>
              </a:ext>
            </a:extLst>
          </p:cNvPr>
          <p:cNvPicPr>
            <a:picLocks noChangeAspect="1"/>
          </p:cNvPicPr>
          <p:nvPr/>
        </p:nvPicPr>
        <p:blipFill>
          <a:blip r:embed="rId6"/>
          <a:stretch>
            <a:fillRect/>
          </a:stretch>
        </p:blipFill>
        <p:spPr>
          <a:xfrm>
            <a:off x="8017331" y="2024134"/>
            <a:ext cx="2555321" cy="1031240"/>
          </a:xfrm>
          <a:prstGeom prst="rect">
            <a:avLst/>
          </a:prstGeom>
        </p:spPr>
      </p:pic>
      <p:pic>
        <p:nvPicPr>
          <p:cNvPr id="28" name="Picture 27">
            <a:extLst>
              <a:ext uri="{FF2B5EF4-FFF2-40B4-BE49-F238E27FC236}">
                <a16:creationId xmlns:a16="http://schemas.microsoft.com/office/drawing/2014/main" id="{BB4EC573-DF8B-8B29-5B63-3E9CA35628BA}"/>
              </a:ext>
            </a:extLst>
          </p:cNvPr>
          <p:cNvPicPr>
            <a:picLocks noChangeAspect="1"/>
          </p:cNvPicPr>
          <p:nvPr/>
        </p:nvPicPr>
        <p:blipFill>
          <a:blip r:embed="rId7"/>
          <a:stretch>
            <a:fillRect/>
          </a:stretch>
        </p:blipFill>
        <p:spPr>
          <a:xfrm>
            <a:off x="550882" y="5168853"/>
            <a:ext cx="926103" cy="1031240"/>
          </a:xfrm>
          <a:prstGeom prst="rect">
            <a:avLst/>
          </a:prstGeom>
        </p:spPr>
      </p:pic>
      <p:pic>
        <p:nvPicPr>
          <p:cNvPr id="30" name="Picture 29">
            <a:extLst>
              <a:ext uri="{FF2B5EF4-FFF2-40B4-BE49-F238E27FC236}">
                <a16:creationId xmlns:a16="http://schemas.microsoft.com/office/drawing/2014/main" id="{6553F088-41AE-B4C0-395F-14BC912E8C6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50882" y="3602756"/>
            <a:ext cx="926104" cy="1018715"/>
          </a:xfrm>
          <a:prstGeom prst="rect">
            <a:avLst/>
          </a:prstGeom>
        </p:spPr>
      </p:pic>
      <p:pic>
        <p:nvPicPr>
          <p:cNvPr id="32" name="Picture 31">
            <a:extLst>
              <a:ext uri="{FF2B5EF4-FFF2-40B4-BE49-F238E27FC236}">
                <a16:creationId xmlns:a16="http://schemas.microsoft.com/office/drawing/2014/main" id="{C696711B-1DEB-7BD6-BA6E-3465276093EC}"/>
              </a:ext>
            </a:extLst>
          </p:cNvPr>
          <p:cNvPicPr>
            <a:picLocks noChangeAspect="1"/>
          </p:cNvPicPr>
          <p:nvPr/>
        </p:nvPicPr>
        <p:blipFill>
          <a:blip r:embed="rId9"/>
          <a:stretch>
            <a:fillRect/>
          </a:stretch>
        </p:blipFill>
        <p:spPr>
          <a:xfrm>
            <a:off x="2191693" y="3602756"/>
            <a:ext cx="937289" cy="1031241"/>
          </a:xfrm>
          <a:prstGeom prst="rect">
            <a:avLst/>
          </a:prstGeom>
        </p:spPr>
      </p:pic>
      <p:pic>
        <p:nvPicPr>
          <p:cNvPr id="34" name="Picture 33">
            <a:extLst>
              <a:ext uri="{FF2B5EF4-FFF2-40B4-BE49-F238E27FC236}">
                <a16:creationId xmlns:a16="http://schemas.microsoft.com/office/drawing/2014/main" id="{FAA8C9B1-A883-2BE5-B0CC-110C4BC8AECC}"/>
              </a:ext>
            </a:extLst>
          </p:cNvPr>
          <p:cNvPicPr>
            <a:picLocks noChangeAspect="1"/>
          </p:cNvPicPr>
          <p:nvPr/>
        </p:nvPicPr>
        <p:blipFill>
          <a:blip r:embed="rId10"/>
          <a:stretch>
            <a:fillRect/>
          </a:stretch>
        </p:blipFill>
        <p:spPr>
          <a:xfrm>
            <a:off x="2191693" y="5181378"/>
            <a:ext cx="952912" cy="1047282"/>
          </a:xfrm>
          <a:prstGeom prst="rect">
            <a:avLst/>
          </a:prstGeom>
        </p:spPr>
      </p:pic>
      <p:pic>
        <p:nvPicPr>
          <p:cNvPr id="36" name="Picture 35" descr="A person in a blue shirt&#10;&#10;Description automatically generated">
            <a:extLst>
              <a:ext uri="{FF2B5EF4-FFF2-40B4-BE49-F238E27FC236}">
                <a16:creationId xmlns:a16="http://schemas.microsoft.com/office/drawing/2014/main" id="{C6CDDA68-0BBE-5CD8-CC89-87D727985F1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960689" y="3602756"/>
            <a:ext cx="687123" cy="2799660"/>
          </a:xfrm>
          <a:prstGeom prst="rect">
            <a:avLst/>
          </a:prstGeom>
        </p:spPr>
      </p:pic>
      <p:pic>
        <p:nvPicPr>
          <p:cNvPr id="38" name="Picture 37">
            <a:extLst>
              <a:ext uri="{FF2B5EF4-FFF2-40B4-BE49-F238E27FC236}">
                <a16:creationId xmlns:a16="http://schemas.microsoft.com/office/drawing/2014/main" id="{4A68640F-5967-1192-9D49-3A74FFA0CA6A}"/>
              </a:ext>
            </a:extLst>
          </p:cNvPr>
          <p:cNvPicPr>
            <a:picLocks noChangeAspect="1"/>
          </p:cNvPicPr>
          <p:nvPr/>
        </p:nvPicPr>
        <p:blipFill>
          <a:blip r:embed="rId12"/>
          <a:stretch>
            <a:fillRect/>
          </a:stretch>
        </p:blipFill>
        <p:spPr>
          <a:xfrm>
            <a:off x="5275007" y="3602756"/>
            <a:ext cx="675357" cy="2799660"/>
          </a:xfrm>
          <a:prstGeom prst="rect">
            <a:avLst/>
          </a:prstGeom>
        </p:spPr>
      </p:pic>
      <p:pic>
        <p:nvPicPr>
          <p:cNvPr id="40" name="Picture 39">
            <a:extLst>
              <a:ext uri="{FF2B5EF4-FFF2-40B4-BE49-F238E27FC236}">
                <a16:creationId xmlns:a16="http://schemas.microsoft.com/office/drawing/2014/main" id="{70F06BAB-835F-1C42-5D02-2F8EC03BC8EF}"/>
              </a:ext>
            </a:extLst>
          </p:cNvPr>
          <p:cNvPicPr>
            <a:picLocks noChangeAspect="1"/>
          </p:cNvPicPr>
          <p:nvPr/>
        </p:nvPicPr>
        <p:blipFill>
          <a:blip r:embed="rId13"/>
          <a:stretch>
            <a:fillRect/>
          </a:stretch>
        </p:blipFill>
        <p:spPr>
          <a:xfrm>
            <a:off x="6553521" y="3602756"/>
            <a:ext cx="661959" cy="2799660"/>
          </a:xfrm>
          <a:prstGeom prst="rect">
            <a:avLst/>
          </a:prstGeom>
        </p:spPr>
      </p:pic>
      <p:graphicFrame>
        <p:nvGraphicFramePr>
          <p:cNvPr id="41" name="Table 40">
            <a:extLst>
              <a:ext uri="{FF2B5EF4-FFF2-40B4-BE49-F238E27FC236}">
                <a16:creationId xmlns:a16="http://schemas.microsoft.com/office/drawing/2014/main" id="{C6F7ABB1-2B76-3462-919E-8251B0DC6A39}"/>
              </a:ext>
            </a:extLst>
          </p:cNvPr>
          <p:cNvGraphicFramePr>
            <a:graphicFrameLocks noGrp="1"/>
          </p:cNvGraphicFramePr>
          <p:nvPr>
            <p:extLst>
              <p:ext uri="{D42A27DB-BD31-4B8C-83A1-F6EECF244321}">
                <p14:modId xmlns:p14="http://schemas.microsoft.com/office/powerpoint/2010/main" val="2123141613"/>
              </p:ext>
            </p:extLst>
          </p:nvPr>
        </p:nvGraphicFramePr>
        <p:xfrm>
          <a:off x="7620852" y="4001098"/>
          <a:ext cx="4265154" cy="2025323"/>
        </p:xfrm>
        <a:graphic>
          <a:graphicData uri="http://schemas.openxmlformats.org/drawingml/2006/table">
            <a:tbl>
              <a:tblPr firstRow="1" firstCol="1" bandRow="1">
                <a:tableStyleId>{5940675A-B579-460E-94D1-54222C63F5DA}</a:tableStyleId>
              </a:tblPr>
              <a:tblGrid>
                <a:gridCol w="2144170">
                  <a:extLst>
                    <a:ext uri="{9D8B030D-6E8A-4147-A177-3AD203B41FA5}">
                      <a16:colId xmlns:a16="http://schemas.microsoft.com/office/drawing/2014/main" val="3622536399"/>
                    </a:ext>
                  </a:extLst>
                </a:gridCol>
                <a:gridCol w="2120984">
                  <a:extLst>
                    <a:ext uri="{9D8B030D-6E8A-4147-A177-3AD203B41FA5}">
                      <a16:colId xmlns:a16="http://schemas.microsoft.com/office/drawing/2014/main" val="1507265031"/>
                    </a:ext>
                  </a:extLst>
                </a:gridCol>
              </a:tblGrid>
              <a:tr h="736249">
                <a:tc>
                  <a:txBody>
                    <a:bodyPr/>
                    <a:lstStyle/>
                    <a:p>
                      <a:pPr marL="0" marR="0">
                        <a:lnSpc>
                          <a:spcPct val="107000"/>
                        </a:lnSpc>
                        <a:spcAft>
                          <a:spcPts val="800"/>
                        </a:spcAft>
                      </a:pPr>
                      <a:r>
                        <a:rPr lang="vi-VN" sz="2400" dirty="0" err="1">
                          <a:effectLst/>
                        </a:rPr>
                        <a:t>Canny</a:t>
                      </a:r>
                      <a:r>
                        <a:rPr lang="vi-VN" sz="2400" dirty="0">
                          <a:effectLst/>
                        </a:rPr>
                        <a:t> </a:t>
                      </a:r>
                      <a:r>
                        <a:rPr lang="vi-VN" sz="2400" dirty="0" err="1">
                          <a:effectLst/>
                        </a:rPr>
                        <a:t>Edge</a:t>
                      </a:r>
                      <a:r>
                        <a:rPr lang="vi-VN" sz="2400" dirty="0">
                          <a:effectLst/>
                        </a:rPr>
                        <a:t> gốc</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400" dirty="0">
                          <a:effectLst/>
                        </a:rPr>
                        <a:t>CE</a:t>
                      </a:r>
                      <a:r>
                        <a:rPr lang="vi-VN" sz="2400" dirty="0">
                          <a:effectLst/>
                        </a:rPr>
                        <a:t> đã chỉnh sửa</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506721883"/>
                  </a:ext>
                </a:extLst>
              </a:tr>
              <a:tr h="423690">
                <a:tc>
                  <a:txBody>
                    <a:bodyPr/>
                    <a:lstStyle/>
                    <a:p>
                      <a:pPr marL="0" marR="0">
                        <a:lnSpc>
                          <a:spcPct val="107000"/>
                        </a:lnSpc>
                        <a:spcAft>
                          <a:spcPts val="800"/>
                        </a:spcAft>
                      </a:pPr>
                      <a:r>
                        <a:rPr lang="en-US" sz="2400" b="1" dirty="0">
                          <a:solidFill>
                            <a:schemeClr val="accent6">
                              <a:lumMod val="75000"/>
                            </a:schemeClr>
                          </a:solidFill>
                          <a:effectLst/>
                        </a:rPr>
                        <a:t>0</a:t>
                      </a:r>
                      <a:r>
                        <a:rPr lang="vi-VN" sz="2400" b="1" dirty="0">
                          <a:solidFill>
                            <a:schemeClr val="accent6">
                              <a:lumMod val="75000"/>
                            </a:schemeClr>
                          </a:solidFill>
                          <a:effectLst/>
                        </a:rPr>
                        <a:t>.84</a:t>
                      </a:r>
                      <a:endParaRPr lang="en-US" sz="20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vi-VN" sz="2400" dirty="0">
                          <a:effectLst/>
                        </a:rPr>
                        <a:t>0.83</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4032810827"/>
                  </a:ext>
                </a:extLst>
              </a:tr>
              <a:tr h="423690">
                <a:tc>
                  <a:txBody>
                    <a:bodyPr/>
                    <a:lstStyle/>
                    <a:p>
                      <a:pPr marL="0" marR="0">
                        <a:lnSpc>
                          <a:spcPct val="107000"/>
                        </a:lnSpc>
                        <a:spcAft>
                          <a:spcPts val="800"/>
                        </a:spcAft>
                      </a:pPr>
                      <a:r>
                        <a:rPr lang="en-US" sz="2400" dirty="0">
                          <a:effectLst/>
                        </a:rPr>
                        <a:t>0</a:t>
                      </a:r>
                      <a:r>
                        <a:rPr lang="vi-VN" sz="2400" dirty="0">
                          <a:effectLst/>
                        </a:rPr>
                        <a:t>.81</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400" b="1" dirty="0">
                          <a:solidFill>
                            <a:schemeClr val="accent6">
                              <a:lumMod val="75000"/>
                            </a:schemeClr>
                          </a:solidFill>
                          <a:effectLst/>
                        </a:rPr>
                        <a:t>0</a:t>
                      </a:r>
                      <a:r>
                        <a:rPr lang="vi-VN" sz="2400" b="1" dirty="0">
                          <a:solidFill>
                            <a:schemeClr val="accent6">
                              <a:lumMod val="75000"/>
                            </a:schemeClr>
                          </a:solidFill>
                          <a:effectLst/>
                        </a:rPr>
                        <a:t>.88</a:t>
                      </a:r>
                      <a:endParaRPr lang="en-US" sz="20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4191903795"/>
                  </a:ext>
                </a:extLst>
              </a:tr>
              <a:tr h="423690">
                <a:tc>
                  <a:txBody>
                    <a:bodyPr/>
                    <a:lstStyle/>
                    <a:p>
                      <a:pPr marL="0" marR="0">
                        <a:lnSpc>
                          <a:spcPct val="107000"/>
                        </a:lnSpc>
                        <a:spcAft>
                          <a:spcPts val="800"/>
                        </a:spcAft>
                      </a:pPr>
                      <a:r>
                        <a:rPr lang="en-US" sz="2400" b="1" dirty="0">
                          <a:solidFill>
                            <a:schemeClr val="accent6">
                              <a:lumMod val="75000"/>
                            </a:schemeClr>
                          </a:solidFill>
                          <a:effectLst/>
                        </a:rPr>
                        <a:t>0.68</a:t>
                      </a:r>
                      <a:endParaRPr lang="en-US" sz="2000" b="1" dirty="0">
                        <a:solidFill>
                          <a:schemeClr val="accent6">
                            <a:lumMod val="75000"/>
                          </a:schemeClr>
                        </a:solidFill>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marL="0" marR="0">
                        <a:lnSpc>
                          <a:spcPct val="107000"/>
                        </a:lnSpc>
                        <a:spcAft>
                          <a:spcPts val="800"/>
                        </a:spcAft>
                      </a:pPr>
                      <a:r>
                        <a:rPr lang="en-US" sz="2400" dirty="0">
                          <a:effectLst/>
                        </a:rPr>
                        <a:t>0.64</a:t>
                      </a:r>
                      <a:endParaRPr lang="en-US" sz="20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2318772155"/>
                  </a:ext>
                </a:extLst>
              </a:tr>
            </a:tbl>
          </a:graphicData>
        </a:graphic>
      </p:graphicFrame>
      <p:cxnSp>
        <p:nvCxnSpPr>
          <p:cNvPr id="43" name="Straight Arrow Connector 42">
            <a:extLst>
              <a:ext uri="{FF2B5EF4-FFF2-40B4-BE49-F238E27FC236}">
                <a16:creationId xmlns:a16="http://schemas.microsoft.com/office/drawing/2014/main" id="{1E84C060-2C4B-E2D8-4A8F-78F6A9B3FBDA}"/>
              </a:ext>
            </a:extLst>
          </p:cNvPr>
          <p:cNvCxnSpPr/>
          <p:nvPr/>
        </p:nvCxnSpPr>
        <p:spPr>
          <a:xfrm>
            <a:off x="3982065" y="2566219"/>
            <a:ext cx="442451" cy="0"/>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cxnSp>
        <p:nvCxnSpPr>
          <p:cNvPr id="44" name="Straight Arrow Connector 43">
            <a:extLst>
              <a:ext uri="{FF2B5EF4-FFF2-40B4-BE49-F238E27FC236}">
                <a16:creationId xmlns:a16="http://schemas.microsoft.com/office/drawing/2014/main" id="{FA356C5C-6D42-0F8B-E996-589A380F6B6F}"/>
              </a:ext>
            </a:extLst>
          </p:cNvPr>
          <p:cNvCxnSpPr/>
          <p:nvPr/>
        </p:nvCxnSpPr>
        <p:spPr>
          <a:xfrm>
            <a:off x="7405132" y="2566219"/>
            <a:ext cx="442451" cy="0"/>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cxnSp>
        <p:nvCxnSpPr>
          <p:cNvPr id="45" name="Straight Arrow Connector 44">
            <a:extLst>
              <a:ext uri="{FF2B5EF4-FFF2-40B4-BE49-F238E27FC236}">
                <a16:creationId xmlns:a16="http://schemas.microsoft.com/office/drawing/2014/main" id="{E41334DF-87CD-1819-459D-28847D686B7D}"/>
              </a:ext>
            </a:extLst>
          </p:cNvPr>
          <p:cNvCxnSpPr/>
          <p:nvPr/>
        </p:nvCxnSpPr>
        <p:spPr>
          <a:xfrm>
            <a:off x="4731395" y="4921045"/>
            <a:ext cx="442451" cy="0"/>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cxnSp>
        <p:nvCxnSpPr>
          <p:cNvPr id="46" name="Straight Arrow Connector 45">
            <a:extLst>
              <a:ext uri="{FF2B5EF4-FFF2-40B4-BE49-F238E27FC236}">
                <a16:creationId xmlns:a16="http://schemas.microsoft.com/office/drawing/2014/main" id="{92EE68EA-8EB6-30EA-48DC-BF0CB32A17B9}"/>
              </a:ext>
            </a:extLst>
          </p:cNvPr>
          <p:cNvCxnSpPr/>
          <p:nvPr/>
        </p:nvCxnSpPr>
        <p:spPr>
          <a:xfrm>
            <a:off x="6029252" y="4921045"/>
            <a:ext cx="442451" cy="0"/>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cxnSp>
        <p:nvCxnSpPr>
          <p:cNvPr id="47" name="Straight Arrow Connector 46">
            <a:extLst>
              <a:ext uri="{FF2B5EF4-FFF2-40B4-BE49-F238E27FC236}">
                <a16:creationId xmlns:a16="http://schemas.microsoft.com/office/drawing/2014/main" id="{BCDCC683-541A-1490-3857-30D3BC4BB43E}"/>
              </a:ext>
            </a:extLst>
          </p:cNvPr>
          <p:cNvCxnSpPr/>
          <p:nvPr/>
        </p:nvCxnSpPr>
        <p:spPr>
          <a:xfrm>
            <a:off x="1663729" y="5737123"/>
            <a:ext cx="442451" cy="0"/>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cxnSp>
        <p:nvCxnSpPr>
          <p:cNvPr id="48" name="Straight Arrow Connector 47">
            <a:extLst>
              <a:ext uri="{FF2B5EF4-FFF2-40B4-BE49-F238E27FC236}">
                <a16:creationId xmlns:a16="http://schemas.microsoft.com/office/drawing/2014/main" id="{840B745D-D287-1EF1-187C-6F2F7291D681}"/>
              </a:ext>
            </a:extLst>
          </p:cNvPr>
          <p:cNvCxnSpPr>
            <a:cxnSpLocks/>
          </p:cNvCxnSpPr>
          <p:nvPr/>
        </p:nvCxnSpPr>
        <p:spPr>
          <a:xfrm>
            <a:off x="1033677" y="4701495"/>
            <a:ext cx="0" cy="439099"/>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 name="Chỗ dành sẵn cho Số hiệu Bản chiếu 1">
            <a:extLst>
              <a:ext uri="{FF2B5EF4-FFF2-40B4-BE49-F238E27FC236}">
                <a16:creationId xmlns:a16="http://schemas.microsoft.com/office/drawing/2014/main" id="{6A5AC9FF-591B-26CB-4899-927DD64BCA01}"/>
              </a:ext>
            </a:extLst>
          </p:cNvPr>
          <p:cNvSpPr>
            <a:spLocks noGrp="1"/>
          </p:cNvSpPr>
          <p:nvPr>
            <p:ph type="sldNum" sz="quarter" idx="12"/>
          </p:nvPr>
        </p:nvSpPr>
        <p:spPr/>
        <p:txBody>
          <a:bodyPr/>
          <a:lstStyle/>
          <a:p>
            <a:fld id="{CC2DAE37-14E2-4312-B4B9-07CAFF702F2C}" type="slidenum">
              <a:rPr lang="en-US" smtClean="0"/>
              <a:t>8</a:t>
            </a:fld>
            <a:endParaRPr lang="en-US"/>
          </a:p>
        </p:txBody>
      </p:sp>
    </p:spTree>
    <p:extLst>
      <p:ext uri="{BB962C8B-B14F-4D97-AF65-F5344CB8AC3E}">
        <p14:creationId xmlns:p14="http://schemas.microsoft.com/office/powerpoint/2010/main" val="1145005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423F8F-EDC1-B324-51CB-B3D03CA537A0}"/>
            </a:ext>
          </a:extLst>
        </p:cNvPr>
        <p:cNvGrpSpPr/>
        <p:nvPr/>
      </p:nvGrpSpPr>
      <p:grpSpPr>
        <a:xfrm>
          <a:off x="0" y="0"/>
          <a:ext cx="0" cy="0"/>
          <a:chOff x="0" y="0"/>
          <a:chExt cx="0" cy="0"/>
        </a:xfrm>
      </p:grpSpPr>
      <p:pic>
        <p:nvPicPr>
          <p:cNvPr id="4" name="object 2">
            <a:extLst>
              <a:ext uri="{FF2B5EF4-FFF2-40B4-BE49-F238E27FC236}">
                <a16:creationId xmlns:a16="http://schemas.microsoft.com/office/drawing/2014/main" id="{310A8D65-0FCE-ACA0-DB53-8D6A8E4DC78E}"/>
              </a:ext>
            </a:extLst>
          </p:cNvPr>
          <p:cNvPicPr/>
          <p:nvPr/>
        </p:nvPicPr>
        <p:blipFill>
          <a:blip r:embed="rId2" cstate="print"/>
          <a:stretch>
            <a:fillRect/>
          </a:stretch>
        </p:blipFill>
        <p:spPr>
          <a:xfrm rot="10800000" flipV="1">
            <a:off x="114300" y="218364"/>
            <a:ext cx="11963400" cy="1000683"/>
          </a:xfrm>
          <a:prstGeom prst="rect">
            <a:avLst/>
          </a:prstGeom>
        </p:spPr>
      </p:pic>
      <p:pic>
        <p:nvPicPr>
          <p:cNvPr id="5" name="object 4">
            <a:extLst>
              <a:ext uri="{FF2B5EF4-FFF2-40B4-BE49-F238E27FC236}">
                <a16:creationId xmlns:a16="http://schemas.microsoft.com/office/drawing/2014/main" id="{A2F2B890-971B-B7AE-2AC8-FC42A3DEAC7E}"/>
              </a:ext>
            </a:extLst>
          </p:cNvPr>
          <p:cNvPicPr/>
          <p:nvPr/>
        </p:nvPicPr>
        <p:blipFill>
          <a:blip r:embed="rId3" cstate="print"/>
          <a:stretch>
            <a:fillRect/>
          </a:stretch>
        </p:blipFill>
        <p:spPr>
          <a:xfrm>
            <a:off x="11201189" y="132141"/>
            <a:ext cx="684817" cy="817955"/>
          </a:xfrm>
          <a:prstGeom prst="rect">
            <a:avLst/>
          </a:prstGeom>
        </p:spPr>
      </p:pic>
      <p:sp>
        <p:nvSpPr>
          <p:cNvPr id="6" name="object 2">
            <a:extLst>
              <a:ext uri="{FF2B5EF4-FFF2-40B4-BE49-F238E27FC236}">
                <a16:creationId xmlns:a16="http://schemas.microsoft.com/office/drawing/2014/main" id="{4AB582AD-54F7-D3E4-F283-87BE9F9BAE35}"/>
              </a:ext>
            </a:extLst>
          </p:cNvPr>
          <p:cNvSpPr txBox="1">
            <a:spLocks/>
          </p:cNvSpPr>
          <p:nvPr/>
        </p:nvSpPr>
        <p:spPr>
          <a:xfrm>
            <a:off x="3352800" y="354045"/>
            <a:ext cx="5486400" cy="456663"/>
          </a:xfrm>
          <a:prstGeom prst="rect">
            <a:avLst/>
          </a:prstGeom>
        </p:spPr>
        <p:txBody>
          <a:bodyPr vert="horz" wrap="square" lIns="0" tIns="13335"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spcBef>
                <a:spcPts val="1630"/>
              </a:spcBef>
              <a:tabLst>
                <a:tab pos="469265" algn="l"/>
              </a:tabLst>
            </a:pPr>
            <a:r>
              <a:rPr lang="vi-VN" sz="3200" b="1" spc="-20" dirty="0">
                <a:solidFill>
                  <a:schemeClr val="accent4">
                    <a:lumMod val="75000"/>
                  </a:schemeClr>
                </a:solidFill>
                <a:latin typeface="Arial" panose="020B0604020202020204" pitchFamily="34" charset="0"/>
                <a:cs typeface="Arial" panose="020B0604020202020204" pitchFamily="34" charset="0"/>
              </a:rPr>
              <a:t>PHƯƠNG PHÁP</a:t>
            </a:r>
          </a:p>
        </p:txBody>
      </p:sp>
      <p:sp>
        <p:nvSpPr>
          <p:cNvPr id="3" name="Hộp Văn bản 2">
            <a:extLst>
              <a:ext uri="{FF2B5EF4-FFF2-40B4-BE49-F238E27FC236}">
                <a16:creationId xmlns:a16="http://schemas.microsoft.com/office/drawing/2014/main" id="{DEC452B7-8644-4CBB-65CA-C8667F43EACC}"/>
              </a:ext>
            </a:extLst>
          </p:cNvPr>
          <p:cNvSpPr txBox="1"/>
          <p:nvPr/>
        </p:nvSpPr>
        <p:spPr>
          <a:xfrm>
            <a:off x="236782" y="1354730"/>
            <a:ext cx="11208559" cy="458780"/>
          </a:xfrm>
          <a:prstGeom prst="rect">
            <a:avLst/>
          </a:prstGeom>
          <a:noFill/>
        </p:spPr>
        <p:txBody>
          <a:bodyPr wrap="square">
            <a:spAutoFit/>
          </a:bodyPr>
          <a:lstStyle/>
          <a:p>
            <a:pPr marR="0" lvl="0">
              <a:lnSpc>
                <a:spcPct val="107000"/>
              </a:lnSpc>
              <a:spcAft>
                <a:spcPts val="800"/>
              </a:spcAft>
            </a:pP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Bài toán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Object</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a:t>
            </a:r>
            <a:r>
              <a:rPr lang="vi-VN" sz="2400" b="1" dirty="0" err="1">
                <a:solidFill>
                  <a:srgbClr val="990000"/>
                </a:solidFill>
                <a:effectLst/>
                <a:latin typeface="Arial" panose="020B0604020202020204" pitchFamily="34" charset="0"/>
                <a:ea typeface="Arial" panose="020B0604020202020204" pitchFamily="34" charset="0"/>
                <a:cs typeface="Arial" panose="020B0604020202020204" pitchFamily="34" charset="0"/>
              </a:rPr>
              <a:t>Detection</a:t>
            </a:r>
            <a:r>
              <a:rPr lang="vi-VN" sz="2400" b="1" dirty="0">
                <a:solidFill>
                  <a:srgbClr val="990000"/>
                </a:solidFill>
                <a:effectLst/>
                <a:latin typeface="Arial" panose="020B0604020202020204" pitchFamily="34" charset="0"/>
                <a:ea typeface="Arial" panose="020B0604020202020204" pitchFamily="34" charset="0"/>
                <a:cs typeface="Arial" panose="020B0604020202020204" pitchFamily="34" charset="0"/>
              </a:rPr>
              <a:t> - </a:t>
            </a:r>
            <a:r>
              <a:rPr lang="vi-VN" sz="2400" b="1" dirty="0">
                <a:solidFill>
                  <a:srgbClr val="990000"/>
                </a:solidFill>
                <a:latin typeface="Arial" panose="020B0604020202020204" pitchFamily="34" charset="0"/>
                <a:ea typeface="Arial" panose="020B0604020202020204" pitchFamily="34" charset="0"/>
                <a:cs typeface="Arial" panose="020B0604020202020204" pitchFamily="34" charset="0"/>
              </a:rPr>
              <a:t>Phương pháp trích xuất đặc trưng</a:t>
            </a:r>
            <a:endParaRPr lang="en-US" sz="2400" b="1" dirty="0">
              <a:solidFill>
                <a:srgbClr val="990000"/>
              </a:solidFill>
              <a:effectLst/>
              <a:latin typeface="Arial" panose="020B0604020202020204" pitchFamily="34" charset="0"/>
              <a:ea typeface="Arial" panose="020B0604020202020204" pitchFamily="34" charset="0"/>
              <a:cs typeface="Arial" panose="020B0604020202020204" pitchFamily="34" charset="0"/>
            </a:endParaRPr>
          </a:p>
        </p:txBody>
      </p:sp>
      <p:sp>
        <p:nvSpPr>
          <p:cNvPr id="2" name="Hộp Văn bản 1">
            <a:extLst>
              <a:ext uri="{FF2B5EF4-FFF2-40B4-BE49-F238E27FC236}">
                <a16:creationId xmlns:a16="http://schemas.microsoft.com/office/drawing/2014/main" id="{6FDEA8E7-D559-5E34-580A-68FE74D1D361}"/>
              </a:ext>
            </a:extLst>
          </p:cNvPr>
          <p:cNvSpPr txBox="1"/>
          <p:nvPr/>
        </p:nvSpPr>
        <p:spPr>
          <a:xfrm>
            <a:off x="262794" y="1942327"/>
            <a:ext cx="4635777" cy="4847481"/>
          </a:xfrm>
          <a:prstGeom prst="rect">
            <a:avLst/>
          </a:prstGeom>
          <a:noFill/>
        </p:spPr>
        <p:txBody>
          <a:bodyPr wrap="square">
            <a:spAutoFit/>
          </a:bodyPr>
          <a:lstStyle/>
          <a:p>
            <a:r>
              <a:rPr lang="vi-VN" sz="2400" b="1" dirty="0"/>
              <a:t>HOG (</a:t>
            </a:r>
            <a:r>
              <a:rPr lang="vi-VN" sz="2400" b="1" dirty="0" err="1"/>
              <a:t>Histogram</a:t>
            </a:r>
            <a:r>
              <a:rPr lang="vi-VN" sz="2400" b="1" dirty="0"/>
              <a:t> </a:t>
            </a:r>
            <a:r>
              <a:rPr lang="vi-VN" sz="2400" b="1" dirty="0" err="1"/>
              <a:t>of</a:t>
            </a:r>
            <a:r>
              <a:rPr lang="vi-VN" sz="2400" b="1" dirty="0"/>
              <a:t> </a:t>
            </a:r>
            <a:r>
              <a:rPr lang="vi-VN" sz="2400" b="1" dirty="0" err="1"/>
              <a:t>Oriented</a:t>
            </a:r>
            <a:r>
              <a:rPr lang="vi-VN" sz="2400" b="1" dirty="0"/>
              <a:t> </a:t>
            </a:r>
            <a:r>
              <a:rPr lang="vi-VN" sz="2400" b="1" dirty="0" err="1"/>
              <a:t>Gradients</a:t>
            </a:r>
            <a:r>
              <a:rPr lang="vi-VN" sz="2400" b="1" dirty="0"/>
              <a:t>):</a:t>
            </a:r>
            <a:br>
              <a:rPr lang="vi-VN" sz="2400" dirty="0"/>
            </a:br>
            <a:r>
              <a:rPr lang="vi-VN" sz="2400" dirty="0"/>
              <a:t>Đặc trưng dùng trong phát hiện đối tượng, giới thiệu bởi </a:t>
            </a:r>
            <a:r>
              <a:rPr lang="vi-VN" sz="2400" dirty="0" err="1"/>
              <a:t>Navneet</a:t>
            </a:r>
            <a:r>
              <a:rPr lang="vi-VN" sz="2400" dirty="0"/>
              <a:t> </a:t>
            </a:r>
            <a:r>
              <a:rPr lang="vi-VN" sz="2400" dirty="0" err="1"/>
              <a:t>Dalal</a:t>
            </a:r>
            <a:r>
              <a:rPr lang="vi-VN" sz="2400" dirty="0"/>
              <a:t> và </a:t>
            </a:r>
            <a:r>
              <a:rPr lang="vi-VN" sz="2400" dirty="0" err="1"/>
              <a:t>Bill</a:t>
            </a:r>
            <a:r>
              <a:rPr lang="vi-VN" sz="2400" dirty="0"/>
              <a:t> </a:t>
            </a:r>
            <a:r>
              <a:rPr lang="vi-VN" sz="2400" dirty="0" err="1"/>
              <a:t>Triggs</a:t>
            </a:r>
            <a:r>
              <a:rPr lang="vi-VN" sz="2400" dirty="0"/>
              <a:t> năm 2005.</a:t>
            </a:r>
            <a:br>
              <a:rPr lang="vi-VN" sz="2400" dirty="0"/>
            </a:br>
            <a:r>
              <a:rPr lang="vi-VN" sz="2400" b="1" dirty="0"/>
              <a:t>Quy trình:</a:t>
            </a:r>
          </a:p>
          <a:p>
            <a:pPr>
              <a:buFont typeface="Arial" panose="020B0604020202020204" pitchFamily="34" charset="0"/>
              <a:buChar char="•"/>
            </a:pPr>
            <a:r>
              <a:rPr lang="vi-VN" sz="2400" dirty="0"/>
              <a:t>Phân vùng ảnh</a:t>
            </a:r>
          </a:p>
          <a:p>
            <a:pPr>
              <a:buFont typeface="Arial" panose="020B0604020202020204" pitchFamily="34" charset="0"/>
              <a:buChar char="•"/>
            </a:pPr>
            <a:r>
              <a:rPr lang="vi-VN" sz="2400" dirty="0"/>
              <a:t>Tính </a:t>
            </a:r>
            <a:r>
              <a:rPr lang="vi-VN" sz="2400" dirty="0" err="1"/>
              <a:t>gradient</a:t>
            </a:r>
            <a:endParaRPr lang="vi-VN" sz="2400" dirty="0"/>
          </a:p>
          <a:p>
            <a:pPr>
              <a:buFont typeface="Arial" panose="020B0604020202020204" pitchFamily="34" charset="0"/>
              <a:buChar char="•"/>
            </a:pPr>
            <a:r>
              <a:rPr lang="vi-VN" sz="2400" dirty="0"/>
              <a:t>Lập </a:t>
            </a:r>
            <a:r>
              <a:rPr lang="vi-VN" sz="2400" dirty="0" err="1"/>
              <a:t>histogram</a:t>
            </a:r>
            <a:endParaRPr lang="vi-VN" sz="2400" dirty="0"/>
          </a:p>
          <a:p>
            <a:pPr>
              <a:buFont typeface="Arial" panose="020B0604020202020204" pitchFamily="34" charset="0"/>
              <a:buChar char="•"/>
            </a:pPr>
            <a:r>
              <a:rPr lang="vi-VN" sz="2400" dirty="0"/>
              <a:t>Chuẩn hóa</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algn="l">
              <a:lnSpc>
                <a:spcPts val="2700"/>
              </a:lnSpc>
            </a:pPr>
            <a:br>
              <a:rPr lang="vi-VN" sz="2400" dirty="0">
                <a:effectLst/>
                <a:latin typeface="Arial" panose="020B0604020202020204" pitchFamily="34" charset="0"/>
                <a:ea typeface="Arial" panose="020B0604020202020204" pitchFamily="34" charset="0"/>
              </a:rPr>
            </a:br>
            <a:endParaRPr lang="en-US" sz="2400" dirty="0"/>
          </a:p>
        </p:txBody>
      </p:sp>
      <p:sp>
        <p:nvSpPr>
          <p:cNvPr id="11" name="Hộp Văn bản 10">
            <a:extLst>
              <a:ext uri="{FF2B5EF4-FFF2-40B4-BE49-F238E27FC236}">
                <a16:creationId xmlns:a16="http://schemas.microsoft.com/office/drawing/2014/main" id="{A93718AA-3350-F5A9-ECB1-DB482E81BFC5}"/>
              </a:ext>
            </a:extLst>
          </p:cNvPr>
          <p:cNvSpPr txBox="1"/>
          <p:nvPr/>
        </p:nvSpPr>
        <p:spPr>
          <a:xfrm>
            <a:off x="5420099" y="1912711"/>
            <a:ext cx="7011387" cy="1569660"/>
          </a:xfrm>
          <a:prstGeom prst="rect">
            <a:avLst/>
          </a:prstGeom>
          <a:noFill/>
        </p:spPr>
        <p:txBody>
          <a:bodyPr wrap="square">
            <a:spAutoFit/>
          </a:bodyPr>
          <a:lstStyle/>
          <a:p>
            <a:r>
              <a:rPr lang="vi-VN" sz="2400" b="1" dirty="0" err="1"/>
              <a:t>Pixels_per_cell</a:t>
            </a:r>
            <a:r>
              <a:rPr lang="vi-VN" sz="2400" b="1" dirty="0"/>
              <a:t>:</a:t>
            </a:r>
            <a:br>
              <a:rPr lang="vi-VN" sz="2400" dirty="0"/>
            </a:br>
            <a:r>
              <a:rPr lang="vi-VN" sz="2400" dirty="0"/>
              <a:t>kích thước mỗi ô, ví dụ (8, 8) là 8 </a:t>
            </a:r>
            <a:r>
              <a:rPr lang="vi-VN" sz="2400" dirty="0" err="1"/>
              <a:t>pixel</a:t>
            </a:r>
            <a:r>
              <a:rPr lang="vi-VN" sz="2400" dirty="0"/>
              <a:t> mỗi chiều.</a:t>
            </a:r>
          </a:p>
          <a:p>
            <a:r>
              <a:rPr lang="vi-VN" sz="2400" b="1" dirty="0" err="1"/>
              <a:t>Cells_per_block</a:t>
            </a:r>
            <a:r>
              <a:rPr lang="vi-VN" sz="2400" b="1" dirty="0"/>
              <a:t>:</a:t>
            </a:r>
            <a:br>
              <a:rPr lang="vi-VN" sz="2400" dirty="0"/>
            </a:br>
            <a:r>
              <a:rPr lang="vi-VN" sz="2400" dirty="0"/>
              <a:t>kích thước mỗi khối, ví dụ (2, 2) là 2 ô mỗi chiều.</a:t>
            </a:r>
          </a:p>
        </p:txBody>
      </p:sp>
      <p:pic>
        <p:nvPicPr>
          <p:cNvPr id="12" name="Hình ảnh 11" descr="Ảnh có chứa đen và trắng, mẫu, Phông chữ, đơn sắc&#10;&#10;Mô tả được tạo tự động">
            <a:extLst>
              <a:ext uri="{FF2B5EF4-FFF2-40B4-BE49-F238E27FC236}">
                <a16:creationId xmlns:a16="http://schemas.microsoft.com/office/drawing/2014/main" id="{033A8919-3FDD-6C30-C836-7B5E24B3B92C}"/>
              </a:ext>
            </a:extLst>
          </p:cNvPr>
          <p:cNvPicPr>
            <a:picLocks noChangeAspect="1"/>
          </p:cNvPicPr>
          <p:nvPr/>
        </p:nvPicPr>
        <p:blipFill>
          <a:blip r:embed="rId4"/>
          <a:stretch>
            <a:fillRect/>
          </a:stretch>
        </p:blipFill>
        <p:spPr>
          <a:xfrm>
            <a:off x="5420099" y="3818747"/>
            <a:ext cx="2109651" cy="916397"/>
          </a:xfrm>
          <a:prstGeom prst="rect">
            <a:avLst/>
          </a:prstGeom>
        </p:spPr>
      </p:pic>
      <p:pic>
        <p:nvPicPr>
          <p:cNvPr id="13" name="Hình ảnh 12" descr="Ảnh có chứa đen và trắng, màu đen, màu trắng, ảnh chụp màn hình&#10;&#10;Mô tả được tạo tự động">
            <a:extLst>
              <a:ext uri="{FF2B5EF4-FFF2-40B4-BE49-F238E27FC236}">
                <a16:creationId xmlns:a16="http://schemas.microsoft.com/office/drawing/2014/main" id="{5DEF7A3F-CE46-3082-BE2D-E8B17F26DD1D}"/>
              </a:ext>
            </a:extLst>
          </p:cNvPr>
          <p:cNvPicPr>
            <a:picLocks noChangeAspect="1"/>
          </p:cNvPicPr>
          <p:nvPr/>
        </p:nvPicPr>
        <p:blipFill>
          <a:blip r:embed="rId5"/>
          <a:stretch>
            <a:fillRect/>
          </a:stretch>
        </p:blipFill>
        <p:spPr>
          <a:xfrm>
            <a:off x="8414609" y="3818747"/>
            <a:ext cx="2219010" cy="917781"/>
          </a:xfrm>
          <a:prstGeom prst="rect">
            <a:avLst/>
          </a:prstGeom>
        </p:spPr>
      </p:pic>
      <p:sp>
        <p:nvSpPr>
          <p:cNvPr id="15" name="Hộp Văn bản 14">
            <a:extLst>
              <a:ext uri="{FF2B5EF4-FFF2-40B4-BE49-F238E27FC236}">
                <a16:creationId xmlns:a16="http://schemas.microsoft.com/office/drawing/2014/main" id="{DF021E4F-6FCA-3F6B-D34C-1656F3052F1A}"/>
              </a:ext>
            </a:extLst>
          </p:cNvPr>
          <p:cNvSpPr txBox="1"/>
          <p:nvPr/>
        </p:nvSpPr>
        <p:spPr>
          <a:xfrm>
            <a:off x="7529750" y="4297788"/>
            <a:ext cx="844993" cy="461665"/>
          </a:xfrm>
          <a:prstGeom prst="rect">
            <a:avLst/>
          </a:prstGeom>
          <a:noFill/>
        </p:spPr>
        <p:txBody>
          <a:bodyPr wrap="square">
            <a:spAutoFit/>
          </a:bodyPr>
          <a:lstStyle/>
          <a:p>
            <a:r>
              <a:rPr lang="vi-VN" sz="2400" dirty="0"/>
              <a:t>8x8</a:t>
            </a:r>
            <a:endParaRPr lang="en-US" sz="2400" dirty="0"/>
          </a:p>
        </p:txBody>
      </p:sp>
      <p:sp>
        <p:nvSpPr>
          <p:cNvPr id="16" name="Hộp Văn bản 15">
            <a:extLst>
              <a:ext uri="{FF2B5EF4-FFF2-40B4-BE49-F238E27FC236}">
                <a16:creationId xmlns:a16="http://schemas.microsoft.com/office/drawing/2014/main" id="{101FBBBE-D267-8BA8-3717-26419037ECC0}"/>
              </a:ext>
            </a:extLst>
          </p:cNvPr>
          <p:cNvSpPr txBox="1"/>
          <p:nvPr/>
        </p:nvSpPr>
        <p:spPr>
          <a:xfrm>
            <a:off x="10689774" y="4297788"/>
            <a:ext cx="1029321" cy="461665"/>
          </a:xfrm>
          <a:prstGeom prst="rect">
            <a:avLst/>
          </a:prstGeom>
          <a:noFill/>
        </p:spPr>
        <p:txBody>
          <a:bodyPr wrap="square">
            <a:spAutoFit/>
          </a:bodyPr>
          <a:lstStyle/>
          <a:p>
            <a:r>
              <a:rPr lang="vi-VN" sz="2400" dirty="0"/>
              <a:t>16x16</a:t>
            </a:r>
            <a:endParaRPr lang="en-US" sz="2400" dirty="0"/>
          </a:p>
        </p:txBody>
      </p:sp>
      <p:pic>
        <p:nvPicPr>
          <p:cNvPr id="17" name="Hình ảnh 16">
            <a:extLst>
              <a:ext uri="{FF2B5EF4-FFF2-40B4-BE49-F238E27FC236}">
                <a16:creationId xmlns:a16="http://schemas.microsoft.com/office/drawing/2014/main" id="{F49DF952-D084-C00D-00A0-620EB9C9F62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518965" y="5459667"/>
            <a:ext cx="2187557" cy="938613"/>
          </a:xfrm>
          <a:prstGeom prst="rect">
            <a:avLst/>
          </a:prstGeom>
          <a:noFill/>
          <a:ln>
            <a:noFill/>
          </a:ln>
        </p:spPr>
      </p:pic>
      <p:sp>
        <p:nvSpPr>
          <p:cNvPr id="18" name="Hộp Văn bản 17">
            <a:extLst>
              <a:ext uri="{FF2B5EF4-FFF2-40B4-BE49-F238E27FC236}">
                <a16:creationId xmlns:a16="http://schemas.microsoft.com/office/drawing/2014/main" id="{D06BC5EA-54C9-EC95-9BB2-9DEE88F1A512}"/>
              </a:ext>
            </a:extLst>
          </p:cNvPr>
          <p:cNvSpPr txBox="1"/>
          <p:nvPr/>
        </p:nvSpPr>
        <p:spPr>
          <a:xfrm>
            <a:off x="8839200" y="6060635"/>
            <a:ext cx="2187557" cy="400110"/>
          </a:xfrm>
          <a:prstGeom prst="rect">
            <a:avLst/>
          </a:prstGeom>
          <a:noFill/>
        </p:spPr>
        <p:txBody>
          <a:bodyPr wrap="square">
            <a:spAutoFit/>
          </a:bodyPr>
          <a:lstStyle/>
          <a:p>
            <a:r>
              <a:rPr lang="vi-VN" sz="2000" dirty="0">
                <a:effectLst/>
                <a:latin typeface="Arial" panose="020B0604020202020204" pitchFamily="34" charset="0"/>
                <a:ea typeface="Arial" panose="020B0604020202020204" pitchFamily="34" charset="0"/>
              </a:rPr>
              <a:t>Ảnh gốc</a:t>
            </a:r>
            <a:endParaRPr lang="en-US" sz="2000" dirty="0"/>
          </a:p>
        </p:txBody>
      </p:sp>
      <p:sp>
        <p:nvSpPr>
          <p:cNvPr id="7" name="Chỗ dành sẵn cho Số hiệu Bản chiếu 6">
            <a:extLst>
              <a:ext uri="{FF2B5EF4-FFF2-40B4-BE49-F238E27FC236}">
                <a16:creationId xmlns:a16="http://schemas.microsoft.com/office/drawing/2014/main" id="{68AA503B-959C-3EE9-F69F-F720089C6212}"/>
              </a:ext>
            </a:extLst>
          </p:cNvPr>
          <p:cNvSpPr>
            <a:spLocks noGrp="1"/>
          </p:cNvSpPr>
          <p:nvPr>
            <p:ph type="sldNum" sz="quarter" idx="12"/>
          </p:nvPr>
        </p:nvSpPr>
        <p:spPr/>
        <p:txBody>
          <a:bodyPr/>
          <a:lstStyle/>
          <a:p>
            <a:fld id="{CC2DAE37-14E2-4312-B4B9-07CAFF702F2C}" type="slidenum">
              <a:rPr lang="en-US" smtClean="0"/>
              <a:t>9</a:t>
            </a:fld>
            <a:endParaRPr lang="en-US"/>
          </a:p>
        </p:txBody>
      </p:sp>
    </p:spTree>
    <p:extLst>
      <p:ext uri="{BB962C8B-B14F-4D97-AF65-F5344CB8AC3E}">
        <p14:creationId xmlns:p14="http://schemas.microsoft.com/office/powerpoint/2010/main" val="1945815907"/>
      </p:ext>
    </p:extLst>
  </p:cSld>
  <p:clrMapOvr>
    <a:masterClrMapping/>
  </p:clrMapOvr>
</p:sld>
</file>

<file path=ppt/theme/theme1.xml><?xml version="1.0" encoding="utf-8"?>
<a:theme xmlns:a="http://schemas.openxmlformats.org/drawingml/2006/main" name="Chủ đề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Chủ đề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792</TotalTime>
  <Words>1602</Words>
  <Application>Microsoft Office PowerPoint</Application>
  <PresentationFormat>Màn hình rộng</PresentationFormat>
  <Paragraphs>286</Paragraphs>
  <Slides>22</Slides>
  <Notes>2</Notes>
  <HiddenSlides>0</HiddenSlides>
  <MMClips>0</MMClips>
  <ScaleCrop>false</ScaleCrop>
  <HeadingPairs>
    <vt:vector size="6" baseType="variant">
      <vt:variant>
        <vt:lpstr>Phông được Dùng</vt:lpstr>
      </vt:variant>
      <vt:variant>
        <vt:i4>6</vt:i4>
      </vt:variant>
      <vt:variant>
        <vt:lpstr>Chủ đề</vt:lpstr>
      </vt:variant>
      <vt:variant>
        <vt:i4>1</vt:i4>
      </vt:variant>
      <vt:variant>
        <vt:lpstr>Tiêu đề Bản chiếu</vt:lpstr>
      </vt:variant>
      <vt:variant>
        <vt:i4>22</vt:i4>
      </vt:variant>
    </vt:vector>
  </HeadingPairs>
  <TitlesOfParts>
    <vt:vector size="29" baseType="lpstr">
      <vt:lpstr>Aptos</vt:lpstr>
      <vt:lpstr>Aptos Display</vt:lpstr>
      <vt:lpstr>Arial</vt:lpstr>
      <vt:lpstr>HelveticaNeue Regular</vt:lpstr>
      <vt:lpstr>Times New Roman</vt:lpstr>
      <vt:lpstr>Wingdings</vt:lpstr>
      <vt:lpstr>Chủ đề Office</vt:lpstr>
      <vt:lpstr>Báo cáo đồ án môn Thị Giác Máy Tính</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Nguyễn Quang Dũng</dc:creator>
  <cp:lastModifiedBy>Nguyễn Quang Dũng</cp:lastModifiedBy>
  <cp:revision>131</cp:revision>
  <dcterms:created xsi:type="dcterms:W3CDTF">2024-12-05T12:55:30Z</dcterms:created>
  <dcterms:modified xsi:type="dcterms:W3CDTF">2024-12-25T11:19:15Z</dcterms:modified>
</cp:coreProperties>
</file>

<file path=docProps/thumbnail.jpeg>
</file>